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30" r:id="rId3"/>
    <p:sldId id="259" r:id="rId4"/>
    <p:sldId id="291" r:id="rId5"/>
    <p:sldId id="292" r:id="rId6"/>
    <p:sldId id="293" r:id="rId7"/>
    <p:sldId id="294" r:id="rId8"/>
    <p:sldId id="295" r:id="rId9"/>
    <p:sldId id="297" r:id="rId10"/>
    <p:sldId id="299" r:id="rId11"/>
    <p:sldId id="301" r:id="rId12"/>
    <p:sldId id="306" r:id="rId13"/>
    <p:sldId id="308" r:id="rId14"/>
    <p:sldId id="304" r:id="rId15"/>
    <p:sldId id="309" r:id="rId16"/>
    <p:sldId id="310" r:id="rId17"/>
    <p:sldId id="314" r:id="rId18"/>
    <p:sldId id="315" r:id="rId19"/>
    <p:sldId id="317" r:id="rId20"/>
    <p:sldId id="319" r:id="rId21"/>
    <p:sldId id="278" r:id="rId22"/>
    <p:sldId id="328" r:id="rId23"/>
    <p:sldId id="321" r:id="rId24"/>
    <p:sldId id="320" r:id="rId25"/>
    <p:sldId id="322" r:id="rId26"/>
    <p:sldId id="329" r:id="rId27"/>
    <p:sldId id="284" r:id="rId28"/>
    <p:sldId id="323" r:id="rId29"/>
    <p:sldId id="286" r:id="rId30"/>
    <p:sldId id="326" r:id="rId31"/>
    <p:sldId id="325" r:id="rId32"/>
    <p:sldId id="288" r:id="rId33"/>
    <p:sldId id="273" r:id="rId34"/>
    <p:sldId id="256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8BC"/>
    <a:srgbClr val="CC9900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2.xml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2.xml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8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7.xml"/><Relationship Id="rId2" Type="http://schemas.openxmlformats.org/officeDocument/2006/relationships/image" Target="../media/image1.jpe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5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4.xml"/><Relationship Id="rId28" Type="http://schemas.openxmlformats.org/officeDocument/2006/relationships/slide" Target="slide30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2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3.xml"/><Relationship Id="rId27" Type="http://schemas.openxmlformats.org/officeDocument/2006/relationships/slide" Target="slide29.xml"/><Relationship Id="rId30" Type="http://schemas.openxmlformats.org/officeDocument/2006/relationships/slide" Target="slide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slide" Target="slide2.xml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forum.alpari.ru/attachment.php?attachmentid=119104&amp;stc=1&amp;d=1280831336" TargetMode="External"/><Relationship Id="rId13" Type="http://schemas.openxmlformats.org/officeDocument/2006/relationships/hyperlink" Target="http://raax.ru/wp-content/uploads/2010/08/straus.jpg" TargetMode="External"/><Relationship Id="rId18" Type="http://schemas.openxmlformats.org/officeDocument/2006/relationships/hyperlink" Target="http://wallspaper.ru/uploads/gallery/main/21/295373154.jpg" TargetMode="External"/><Relationship Id="rId26" Type="http://schemas.openxmlformats.org/officeDocument/2006/relationships/slide" Target="slide2.xml"/><Relationship Id="rId3" Type="http://schemas.openxmlformats.org/officeDocument/2006/relationships/hyperlink" Target="http://im2-tub-ru.yandex.net/i?id=148844955-38-73&amp;n=21" TargetMode="External"/><Relationship Id="rId21" Type="http://schemas.openxmlformats.org/officeDocument/2006/relationships/hyperlink" Target="http://fotoparus.com/blog/wp-content/uploads/2009/12/2009_0415Carduelis_carduelis17262.jpg" TargetMode="External"/><Relationship Id="rId7" Type="http://schemas.openxmlformats.org/officeDocument/2006/relationships/hyperlink" Target="http://img-fotki.yandex.ru/get/5305/117295698.8/0_8e826_39074caa_XL.jpg" TargetMode="External"/><Relationship Id="rId12" Type="http://schemas.openxmlformats.org/officeDocument/2006/relationships/hyperlink" Target="http://900igr.net/datai/nasekomye-i-ptitsy/Ptitsy-lesa-1.files/0005-006-Drozd-chjornyj-drozd-rjabinnik.jpg" TargetMode="External"/><Relationship Id="rId17" Type="http://schemas.openxmlformats.org/officeDocument/2006/relationships/hyperlink" Target="http://go4.imgsmail.ru/imgpreview?key=http://photofeed.ru/wp-content/uploads/2011/11/5126008902_92fccf264b" TargetMode="External"/><Relationship Id="rId25" Type="http://schemas.openxmlformats.org/officeDocument/2006/relationships/hyperlink" Target="http://sadsamslabo.ru/images/stories/112.jpg" TargetMode="External"/><Relationship Id="rId2" Type="http://schemas.openxmlformats.org/officeDocument/2006/relationships/image" Target="../media/image104.jpeg"/><Relationship Id="rId16" Type="http://schemas.openxmlformats.org/officeDocument/2006/relationships/hyperlink" Target="http://go4.imgsmail.ru/imgpreview?key=http://www.doctors.am/content/b/f5954d9588e35793a4ab7a6f7acab3f9.jpg&amp;mb=imgdb_preview_488" TargetMode="External"/><Relationship Id="rId20" Type="http://schemas.openxmlformats.org/officeDocument/2006/relationships/hyperlink" Target="http://nature.doublea.ru/pix/soroka0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roshkolu.ru/content/media/pic/std/1000000/925000/924726-8732dbf51862d69f.jpg" TargetMode="External"/><Relationship Id="rId11" Type="http://schemas.openxmlformats.org/officeDocument/2006/relationships/hyperlink" Target="http://go2.imgsmail.ru/imgpreview?key=http://atina.gorod.tomsk.ru/uploads/47343/1292732519/nature_russia_kurshskaya_kosa_3.jpg&amp;mb=imgdb_preview_497" TargetMode="External"/><Relationship Id="rId24" Type="http://schemas.openxmlformats.org/officeDocument/2006/relationships/hyperlink" Target="http://go1.imgsmail.ru/imgpreview?key=http://animalworld.com.ua/images/2010/August/Animals/Pelecanidae/Pelecanus_conspicillatus_1.jpg&amp;mb=imgdb_preview_435" TargetMode="External"/><Relationship Id="rId5" Type="http://schemas.openxmlformats.org/officeDocument/2006/relationships/hyperlink" Target="http://galt-auto.ru/_ph/592/2/72928267.jpg" TargetMode="External"/><Relationship Id="rId15" Type="http://schemas.openxmlformats.org/officeDocument/2006/relationships/hyperlink" Target="http://go3.imgsmail.ru/imgpreview?key=http://stat17.privet.ru/lr/0a0922844308dbbf6aeb2331719a4040&amp;mb=imgdb_preview_470" TargetMode="External"/><Relationship Id="rId23" Type="http://schemas.openxmlformats.org/officeDocument/2006/relationships/hyperlink" Target="http://go1.imgsmail.ru/imgpreview?key=http://900igr.net/datai/nasekomye-i-ptitsy/Ptitsy-utki.files/0019-018-Sinekrylyj-chirok.jpg&amp;mb=imgdb_preview_108" TargetMode="External"/><Relationship Id="rId10" Type="http://schemas.openxmlformats.org/officeDocument/2006/relationships/hyperlink" Target="http://www.anbg.gov.au/images/photo_cd/732131822178/049_2.jpg" TargetMode="External"/><Relationship Id="rId19" Type="http://schemas.openxmlformats.org/officeDocument/2006/relationships/hyperlink" Target="http://nsportal.ru/sites/default/files/2012/8/voprosy_k_viktorine_po_okruzhayushchemu_miru.doc" TargetMode="External"/><Relationship Id="rId4" Type="http://schemas.openxmlformats.org/officeDocument/2006/relationships/hyperlink" Target="http://wiki.iteach.ru/images/e/e6/%D0%9A%D1%83%D0%B7%D0%BD%D0%B5%D1%86%D0%BE%D0%B2%D0%B0_%D0%B3%D1%80%D0%B8%D0%B1.jpg" TargetMode="External"/><Relationship Id="rId9" Type="http://schemas.openxmlformats.org/officeDocument/2006/relationships/hyperlink" Target="http://900igr.net/datai/biologija/Biologija-Sotsvetija/0017-031-Biologija-Sotsvetija.png" TargetMode="External"/><Relationship Id="rId14" Type="http://schemas.openxmlformats.org/officeDocument/2006/relationships/hyperlink" Target="http://nibler.ru/uploads/posts/2011-11/1320303411_1.jpeg" TargetMode="External"/><Relationship Id="rId22" Type="http://schemas.openxmlformats.org/officeDocument/2006/relationships/hyperlink" Target="http://xsunx.ru/data/media/21/induk-indushka.jp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shablon.com/photo/640-50-1/8216_21816.jpg" TargetMode="External"/><Relationship Id="rId13" Type="http://schemas.openxmlformats.org/officeDocument/2006/relationships/hyperlink" Target="http://im5-tub-ru.yandex.net/i?id=94224706-59-73&amp;n=21" TargetMode="External"/><Relationship Id="rId18" Type="http://schemas.openxmlformats.org/officeDocument/2006/relationships/hyperlink" Target="http://go1.imgsmail.ru/imgpreview?key=http://www.yasniy-den.ru/wp-content/uploads/2012/02/lebedi14" TargetMode="External"/><Relationship Id="rId26" Type="http://schemas.openxmlformats.org/officeDocument/2006/relationships/hyperlink" Target="http://www.nexvorat.ru/images/stories/cacao.jpg" TargetMode="External"/><Relationship Id="rId3" Type="http://schemas.openxmlformats.org/officeDocument/2006/relationships/hyperlink" Target="http://im3-tub-ru.yandex.net/i?id=104367531-00-73&amp;n=21" TargetMode="External"/><Relationship Id="rId21" Type="http://schemas.openxmlformats.org/officeDocument/2006/relationships/hyperlink" Target="http://go2.imgsmail.ru/imgpreview?key=http://www.parkfoto.ru/wp-content/uploads/2009/05/blue-white-green-dscf2798.jpg&amp;mb=imgdb_preview_419" TargetMode="External"/><Relationship Id="rId7" Type="http://schemas.openxmlformats.org/officeDocument/2006/relationships/hyperlink" Target="http://s018.radikal.ru/i512/1201/2a/a78eccd19fbb.jpg" TargetMode="External"/><Relationship Id="rId12" Type="http://schemas.openxmlformats.org/officeDocument/2006/relationships/hyperlink" Target="http://www.f1cd.ru/news/gadgets/2009/10/gadgets_167_1.jpg" TargetMode="External"/><Relationship Id="rId17" Type="http://schemas.openxmlformats.org/officeDocument/2006/relationships/hyperlink" Target="http://go1.imgsmail.ru/imgpreview?key=http://fermer02.ru/uploads/posts/2010-01/1263206127_125506_p1020004.jpg&amp;mb=imgdb_preview_8" TargetMode="External"/><Relationship Id="rId25" Type="http://schemas.openxmlformats.org/officeDocument/2006/relationships/hyperlink" Target="http://lifeglobe.net/media/entry/3984/1a.jpg" TargetMode="External"/><Relationship Id="rId2" Type="http://schemas.openxmlformats.org/officeDocument/2006/relationships/image" Target="../media/image104.jpeg"/><Relationship Id="rId16" Type="http://schemas.openxmlformats.org/officeDocument/2006/relationships/hyperlink" Target="http://atlasprirodirossii.ru/wp-content/uploads/2012/02/Skvorets.jpg" TargetMode="External"/><Relationship Id="rId20" Type="http://schemas.openxmlformats.org/officeDocument/2006/relationships/hyperlink" Target="http://prezentacii.com/shablony-powerpoin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orage2.peteava.ro/serve/thumbnail/120692/resize" TargetMode="External"/><Relationship Id="rId11" Type="http://schemas.openxmlformats.org/officeDocument/2006/relationships/hyperlink" Target="http://ped-kopilka.ru/" TargetMode="External"/><Relationship Id="rId24" Type="http://schemas.openxmlformats.org/officeDocument/2006/relationships/hyperlink" Target="http://stat17.privet.ru/lr/09241f37ffa71e8d76fe4301f3f40c27" TargetMode="External"/><Relationship Id="rId5" Type="http://schemas.openxmlformats.org/officeDocument/2006/relationships/hyperlink" Target="http://img.huyandex.com/FilesPics/huyandex/915/001/132.jpg" TargetMode="External"/><Relationship Id="rId15" Type="http://schemas.openxmlformats.org/officeDocument/2006/relationships/hyperlink" Target="http://animalbox.ru/wp-content/uploads/2012/04/para_ping.jpg" TargetMode="External"/><Relationship Id="rId23" Type="http://schemas.openxmlformats.org/officeDocument/2006/relationships/hyperlink" Target="http://tipslife.ru/uploads/posts/2011-09/1316265645_0_2f5d9_2aae4c37_XL.jpg" TargetMode="External"/><Relationship Id="rId28" Type="http://schemas.openxmlformats.org/officeDocument/2006/relationships/slide" Target="slide2.xml"/><Relationship Id="rId10" Type="http://schemas.openxmlformats.org/officeDocument/2006/relationships/hyperlink" Target="http://heromantij.ru/travnik/image/valeriana.jpg" TargetMode="External"/><Relationship Id="rId19" Type="http://schemas.openxmlformats.org/officeDocument/2006/relationships/hyperlink" Target="http://go4.imgsmail.ru/imgpreview?key=http://ianimal.ru/wp-content/uploads/2011/06/australian-pelican05.jpg&amp;mb=imgdb_preview_494" TargetMode="External"/><Relationship Id="rId4" Type="http://schemas.openxmlformats.org/officeDocument/2006/relationships/hyperlink" Target="http://www.photoshop.in.ua/index.php?option=com_datsogallery&amp;Itemid=34&amp;func=wmark&amp;mid=7134" TargetMode="External"/><Relationship Id="rId9" Type="http://schemas.openxmlformats.org/officeDocument/2006/relationships/hyperlink" Target="http://www.ourpmc.com/assets/images/medicina/travi/macheha/macheha(1).jpg" TargetMode="External"/><Relationship Id="rId14" Type="http://schemas.openxmlformats.org/officeDocument/2006/relationships/hyperlink" Target="http://hobby-world.info/hobby/images/golub.jpg" TargetMode="External"/><Relationship Id="rId22" Type="http://schemas.openxmlformats.org/officeDocument/2006/relationships/hyperlink" Target="http://fonwall.ru/user-content/uploads/wall/o/35/klen_derevo_pole_osen_trava_8.jpg" TargetMode="External"/><Relationship Id="rId27" Type="http://schemas.openxmlformats.org/officeDocument/2006/relationships/hyperlink" Target="http://900igr.net/datas/stikhi/Gde-obedal-vorobej.files/0008-008-S-ZHURAVLEM-poel-pshena.jp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garden.flowtime.ru/93-samye-populyarnye-zabluzhdeniya-gribnikov.html" TargetMode="External"/><Relationship Id="rId13" Type="http://schemas.openxmlformats.org/officeDocument/2006/relationships/hyperlink" Target="http://biodiesel-ua.com/blog/wp-content/uploads/2011/05/sheep1.jpg" TargetMode="External"/><Relationship Id="rId18" Type="http://schemas.openxmlformats.org/officeDocument/2006/relationships/hyperlink" Target="http://mir-yagod.ru/wp-content/uploads/2011/11/busina-vonuchaia.jpg" TargetMode="External"/><Relationship Id="rId26" Type="http://schemas.openxmlformats.org/officeDocument/2006/relationships/hyperlink" Target="http://radisada.ru/uploads/posts/2011-02/1298884132_1284628090_melon1.jpg" TargetMode="External"/><Relationship Id="rId3" Type="http://schemas.openxmlformats.org/officeDocument/2006/relationships/hyperlink" Target="http://malahov-plus.com/main/trav1/1261-krapiva-dvudomnaja.html" TargetMode="External"/><Relationship Id="rId21" Type="http://schemas.openxmlformats.org/officeDocument/2006/relationships/hyperlink" Target="http://www.uzhniy.ru/upload/catalog/listva/Prunus-cerasus-3.jpg" TargetMode="External"/><Relationship Id="rId7" Type="http://schemas.openxmlformats.org/officeDocument/2006/relationships/hyperlink" Target="http://flower.onego.ru/other/campanul/en_4279.jpg" TargetMode="External"/><Relationship Id="rId12" Type="http://schemas.openxmlformats.org/officeDocument/2006/relationships/hyperlink" Target="http://fermer02.ru/uploads/posts/2012-03/1331540570_galandskaya.jpg" TargetMode="External"/><Relationship Id="rId17" Type="http://schemas.openxmlformats.org/officeDocument/2006/relationships/hyperlink" Target="http://bocearov.ru/images/stories/glavnai/photo_1338.jpg" TargetMode="External"/><Relationship Id="rId25" Type="http://schemas.openxmlformats.org/officeDocument/2006/relationships/hyperlink" Target="http://i4.otzovik.com/2011/07/02/94083/img/1883143.jpg" TargetMode="External"/><Relationship Id="rId2" Type="http://schemas.openxmlformats.org/officeDocument/2006/relationships/image" Target="../media/image104.jpeg"/><Relationship Id="rId16" Type="http://schemas.openxmlformats.org/officeDocument/2006/relationships/hyperlink" Target="http://dic.academic.ru/pictures/enc_colier/ph07347.jpg" TargetMode="External"/><Relationship Id="rId20" Type="http://schemas.openxmlformats.org/officeDocument/2006/relationships/hyperlink" Target="http://farming.by/wp-content/uploads/2012/06/%D0%92%D0%B5%D0%BD%D1%82%D0%B0.jpg" TargetMode="External"/><Relationship Id="rId29" Type="http://schemas.openxmlformats.org/officeDocument/2006/relationships/hyperlink" Target="http://go1.imgsmail.ru/imgpreview?key=http://usiter.com/uploads/20110416/pticy+djtel+82949723482.jpg&amp;mb=imgdb_preview_26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t-see.ru/833.jpg" TargetMode="External"/><Relationship Id="rId11" Type="http://schemas.openxmlformats.org/officeDocument/2006/relationships/hyperlink" Target="http://www.fazenda-online.ru/uploads/posts/2010-09/1285159390_ribes-aureum4.jpg" TargetMode="External"/><Relationship Id="rId24" Type="http://schemas.openxmlformats.org/officeDocument/2006/relationships/hyperlink" Target="http://www.1000listnik.ru/uploads/posts/2010-07/1278256663_ryabina_005.jpg" TargetMode="External"/><Relationship Id="rId5" Type="http://schemas.openxmlformats.org/officeDocument/2006/relationships/hyperlink" Target="http://vteplicax.ru/2011/sad-i-ogorod/ne-prostoj-lopuh.html" TargetMode="External"/><Relationship Id="rId15" Type="http://schemas.openxmlformats.org/officeDocument/2006/relationships/hyperlink" Target="http://botsad-spb.com/images/orangerees/p6gal2-b.jpg" TargetMode="External"/><Relationship Id="rId23" Type="http://schemas.openxmlformats.org/officeDocument/2006/relationships/hyperlink" Target="http://stomatlife.ru/sites/default/files/field/image/yagody_kaliny.jpg" TargetMode="External"/><Relationship Id="rId28" Type="http://schemas.openxmlformats.org/officeDocument/2006/relationships/hyperlink" Target="http://givotnie.com/wp-content/uploads/2012/02/strigi_1.jpg" TargetMode="External"/><Relationship Id="rId10" Type="http://schemas.openxmlformats.org/officeDocument/2006/relationships/hyperlink" Target="http://www.bolshoyvopros.ru/files/users/images/1c/45/1c455f2e301aba8fbd33c63d0148e6e2.jpg&#1095;&#1077;&#1088;&#1211;" TargetMode="External"/><Relationship Id="rId19" Type="http://schemas.openxmlformats.org/officeDocument/2006/relationships/hyperlink" Target="http://younapitki.ru/wp-content/uploads/2013/02/108-1.jpg" TargetMode="External"/><Relationship Id="rId31" Type="http://schemas.openxmlformats.org/officeDocument/2006/relationships/image" Target="../media/image105.gif"/><Relationship Id="rId4" Type="http://schemas.openxmlformats.org/officeDocument/2006/relationships/hyperlink" Target="http://leelik.com/exp_change/print:page,1,808-lekarstva-pod-nogami-i-eshhjo-koe-chto....html" TargetMode="External"/><Relationship Id="rId9" Type="http://schemas.openxmlformats.org/officeDocument/2006/relationships/hyperlink" Target="http://amamam.ru/sbor-i-zagotovka-zemlyaniki-i-klubniki/" TargetMode="External"/><Relationship Id="rId14" Type="http://schemas.openxmlformats.org/officeDocument/2006/relationships/hyperlink" Target="http://photosoyuz.ru/preview/600x600-p2owd7/mi/9vr2my/600x600,fs-potapov-04,11,042.jpg?eg4yovn7" TargetMode="External"/><Relationship Id="rId22" Type="http://schemas.openxmlformats.org/officeDocument/2006/relationships/hyperlink" Target="http://900igr.net/datas/eda/JAgody-8.files/0019-019-Brusnika.jpg" TargetMode="External"/><Relationship Id="rId27" Type="http://schemas.openxmlformats.org/officeDocument/2006/relationships/hyperlink" Target="http://www.floraprice.ru/v2/wp-content/uploads/2009/01/213.jpg" TargetMode="External"/><Relationship Id="rId30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" Target="slide2.xml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2.xml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2.xml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2060848"/>
            <a:ext cx="6768752" cy="2808312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000" b="1" dirty="0" err="1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b="1" dirty="0" err="1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4000" b="1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000" b="1" dirty="0" err="1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000" b="1" dirty="0" err="1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000" b="1" dirty="0" err="1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tt-RU" sz="4000" b="1" dirty="0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</a:t>
            </a:r>
            <a:endParaRPr lang="ru-RU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000" b="1" dirty="0" err="1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000" b="1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000" b="1" dirty="0" err="1" smtClean="0">
                <a:ln w="11430"/>
                <a:solidFill>
                  <a:srgbClr val="DA08B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5301208"/>
            <a:ext cx="3837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Казан шәһәре МБОУ “Гимназия №4”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башлангыч сыйныф укытучысы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Ватанина Дания Мухаметдиновна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3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77478" y="908720"/>
            <a:ext cx="6209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какого растения изготовляют лекарство для сердца?</a:t>
            </a:r>
            <a:endParaRPr lang="tt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3355504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Ромашка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5875784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Кыңгырау</a:t>
            </a:r>
          </a:p>
          <a:p>
            <a:pPr algn="ctr"/>
            <a:r>
              <a:rPr lang="tt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(колокольчик)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355504" y="5445224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5875784" y="5445224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188640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Кайсы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үсемлектән йөрәк даруы ясыйлар? 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http://doctorflora.ru/img/cliparts/valeria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480118" cy="387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art-see.ru/8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1" t="20144" r="7463"/>
          <a:stretch/>
        </p:blipFill>
        <p:spPr bwMode="auto">
          <a:xfrm>
            <a:off x="3343673" y="1484784"/>
            <a:ext cx="2380456" cy="38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flower.onego.ru/other/campanul/en_42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197" y="1484785"/>
            <a:ext cx="2511797" cy="38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235694" y="1484784"/>
            <a:ext cx="5080300" cy="3877806"/>
            <a:chOff x="3235694" y="1616606"/>
            <a:chExt cx="5080300" cy="3877806"/>
          </a:xfrm>
        </p:grpSpPr>
        <p:pic>
          <p:nvPicPr>
            <p:cNvPr id="9230" name="Picture 14" descr="http://img1.liveinternet.ru/images/attach/c/3/75/387/75387075_large_Valerianaofficinalis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16"/>
            <a:stretch/>
          </p:blipFill>
          <p:spPr bwMode="auto">
            <a:xfrm>
              <a:off x="5804197" y="1616606"/>
              <a:ext cx="2511797" cy="386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8" name="Picture 12" descr="http://img1.liveinternet.ru/images/attach/c/3/75/387/75387083_large_IMGP4279avi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8" r="7416"/>
            <a:stretch/>
          </p:blipFill>
          <p:spPr bwMode="auto">
            <a:xfrm>
              <a:off x="3235694" y="1616607"/>
              <a:ext cx="2488435" cy="387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Багетная рамка 6"/>
          <p:cNvSpPr/>
          <p:nvPr/>
        </p:nvSpPr>
        <p:spPr>
          <a:xfrm>
            <a:off x="859767" y="5498220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Валериана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867070" y="5445224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2107 L -1.11111E-6 -0.1078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9" grpId="0" animBg="1"/>
      <p:bldP spid="9" grpId="1" animBg="1"/>
      <p:bldP spid="10" grpId="0" animBg="1"/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3427512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Җиләк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979240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Суган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427512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979240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28541" y="908720"/>
            <a:ext cx="6134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Какие растения не имеют корней, стеблей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листьев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://wiki.iteach.ru/images/e/e6/%D0%9A%D1%83%D0%B7%D0%BD%D0%B5%D1%86%D0%BE%D0%B2%D0%B0_%D0%B3%D1%80%D0%B8%D0%B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r="20143"/>
          <a:stretch/>
        </p:blipFill>
        <p:spPr bwMode="auto">
          <a:xfrm>
            <a:off x="5772065" y="1484784"/>
            <a:ext cx="2520280" cy="39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million-deals.ru/pages/create_big_tovar_foto/cHJvZHVjdF9waG90by8yMDEwMTIyM18xMzMwMjZfMzIyNzY1MjcuanB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24835" b="10708"/>
          <a:stretch/>
        </p:blipFill>
        <p:spPr bwMode="auto">
          <a:xfrm>
            <a:off x="899592" y="1484784"/>
            <a:ext cx="2448272" cy="38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amamam.ru/wp-content/uploads/berries/zemlyanika_7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r="17422"/>
          <a:stretch/>
        </p:blipFill>
        <p:spPr bwMode="auto">
          <a:xfrm>
            <a:off x="3427511" y="1484785"/>
            <a:ext cx="2262523" cy="38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899592" y="1484784"/>
            <a:ext cx="4781809" cy="3899610"/>
            <a:chOff x="899592" y="1484784"/>
            <a:chExt cx="4781809" cy="3899610"/>
          </a:xfrm>
        </p:grpSpPr>
        <p:pic>
          <p:nvPicPr>
            <p:cNvPr id="22" name="Picture 12" descr="http://kuhnjadoma.ru/wp-content/uploads/2012/09/%D0%B3%D1%80%D1%83%D0%B7%D0%B4%D0%B8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7" r="33356"/>
            <a:stretch/>
          </p:blipFill>
          <p:spPr bwMode="auto">
            <a:xfrm>
              <a:off x="3427512" y="1484785"/>
              <a:ext cx="2253889" cy="38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http://garden.flowtime.ru/uploads/posts/2012-06/1339060848_zabluzhdeniya-gribnikov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6" r="38159" b="11587"/>
            <a:stretch/>
          </p:blipFill>
          <p:spPr bwMode="auto">
            <a:xfrm>
              <a:off x="899592" y="1484784"/>
              <a:ext cx="2458753" cy="3899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Прямоугольник 23"/>
          <p:cNvSpPr/>
          <p:nvPr/>
        </p:nvSpPr>
        <p:spPr>
          <a:xfrm>
            <a:off x="323528" y="260648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Кайсы үсемлек тамырсыз, ботаксыз, яфраксыз?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5875784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Гөмбә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5875784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2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879 L -0.00017 -0.105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9" grpId="1" animBg="1"/>
      <p:bldP spid="10" grpId="0" animBg="1"/>
      <p:bldP spid="16" grpId="0"/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3355504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tt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елдан соң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5875784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tt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елдан </a:t>
            </a:r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соң</a:t>
            </a:r>
            <a:endParaRPr lang="tt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355504" y="5445224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5875784" y="5445224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http://galt-auto.ru/_ph/592/2/729282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405468"/>
            <a:ext cx="7564617" cy="39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17252" y="188640"/>
            <a:ext cx="7333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Наратның күркәләре кайчан өлгерә?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90872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какой год созревают шишки у сосны? 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859767" y="5498220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елдан соң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867070" y="5445224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132 L 0.0007 -0.097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9" grpId="1" animBg="1"/>
      <p:bldP spid="10" grpId="0" animBg="1"/>
      <p:bldP spid="22" grpId="0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3427512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Папирус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827584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Папоротник</a:t>
            </a:r>
          </a:p>
          <a:p>
            <a:pPr algn="ctr"/>
            <a:r>
              <a:rPr lang="tt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(абага)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427512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827584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4" descr="http://vzlatouste.ru/wp-content/uploads/2010/01/%D0%A4%D0%BE%D1%82%D0%BE%D0%B3%D1%80%D0%B0%D1%84%D0%B8%D0%B8-0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5"/>
          <a:stretch/>
        </p:blipFill>
        <p:spPr bwMode="auto">
          <a:xfrm>
            <a:off x="750598" y="1308830"/>
            <a:ext cx="2597266" cy="406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jivayapriroda.ru/wp-content/uploads/2012/04/bambu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1" b="5317"/>
          <a:stretch/>
        </p:blipFill>
        <p:spPr bwMode="auto">
          <a:xfrm>
            <a:off x="5951569" y="1308830"/>
            <a:ext cx="2652879" cy="40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dic.academic.ru/pictures/enc_colier/ph0734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r="7063"/>
          <a:stretch/>
        </p:blipFill>
        <p:spPr bwMode="auto">
          <a:xfrm>
            <a:off x="3419873" y="1308831"/>
            <a:ext cx="2455911" cy="40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агетная рамка 6"/>
          <p:cNvSpPr/>
          <p:nvPr/>
        </p:nvSpPr>
        <p:spPr>
          <a:xfrm>
            <a:off x="6084168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Бамбук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6084168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48250" y="188640"/>
            <a:ext cx="4471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Дөньяда иң биек чирәм?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42924" y="785611"/>
            <a:ext cx="4289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Самая высокая трава на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Земле?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1.85185E-6 L 0.00052 -0.106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9" grpId="1" animBg="1"/>
      <p:bldP spid="10" grpId="0" animBg="1"/>
      <p:bldP spid="7" grpId="0" animBg="1"/>
      <p:bldP spid="11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67614" y="908720"/>
            <a:ext cx="2628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Какая ягода ядовитая?</a:t>
            </a:r>
            <a:endParaRPr lang="tt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188640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Кайсы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җиләк</a:t>
            </a:r>
            <a:r>
              <a:rPr lang="tt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агулы? 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http://www.ebitki.com/img/herbs/Atropa-belladonna_1423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r="30292"/>
          <a:stretch/>
        </p:blipFill>
        <p:spPr bwMode="auto">
          <a:xfrm>
            <a:off x="683568" y="1412776"/>
            <a:ext cx="258404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olshoyvopros.ru/files/users/images/1c/45/1c455f2e301aba8fbd33c63d0148e6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3900" r="46518"/>
          <a:stretch/>
        </p:blipFill>
        <p:spPr bwMode="auto">
          <a:xfrm>
            <a:off x="3347864" y="1412776"/>
            <a:ext cx="245673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azenda-online.ru/uploads/posts/2010-09/1285159390_ribes-aureum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r="17318"/>
          <a:stretch/>
        </p:blipFill>
        <p:spPr bwMode="auto">
          <a:xfrm>
            <a:off x="5875784" y="1412776"/>
            <a:ext cx="25126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агетная рамка 6"/>
          <p:cNvSpPr/>
          <p:nvPr/>
        </p:nvSpPr>
        <p:spPr>
          <a:xfrm>
            <a:off x="859767" y="5498220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Тилебәрән</a:t>
            </a:r>
          </a:p>
          <a:p>
            <a:pPr algn="ctr"/>
            <a:r>
              <a:rPr lang="tt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(белена)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859767" y="5449031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3427512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Шомырт</a:t>
            </a:r>
          </a:p>
          <a:p>
            <a:pPr algn="ctr"/>
            <a:r>
              <a:rPr lang="tt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(черёмуха)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427512" y="5441053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5947792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Карлыган</a:t>
            </a:r>
          </a:p>
          <a:p>
            <a:pPr algn="ctr"/>
            <a:r>
              <a:rPr lang="tt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(смородина)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5947792" y="5445224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6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908720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очень полезна, особенно для зрения и роста.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http://bocearov.ru/images/stories/glavnai/photo_13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3"/>
          <a:stretch/>
        </p:blipFill>
        <p:spPr bwMode="auto">
          <a:xfrm>
            <a:off x="534789" y="1340768"/>
            <a:ext cx="2638975" cy="43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younapitki.ru/wp-content/uploads/2013/02/108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3" r="9871"/>
          <a:stretch/>
        </p:blipFill>
        <p:spPr bwMode="auto">
          <a:xfrm>
            <a:off x="3275856" y="1340768"/>
            <a:ext cx="266429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Бузина вонючая травяная -ядовит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r="29211"/>
          <a:stretch/>
        </p:blipFill>
        <p:spPr bwMode="auto">
          <a:xfrm>
            <a:off x="6081855" y="1331616"/>
            <a:ext cx="248587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95537" y="18864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Үсү,әйбәт </a:t>
            </a:r>
            <a:r>
              <a:rPr lang="tt-RU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күрү өчен бик файдалы җиләк.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98171" y="1038672"/>
            <a:ext cx="7560840" cy="3542456"/>
            <a:chOff x="898171" y="1038672"/>
            <a:chExt cx="7560840" cy="3542456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898171" y="1038672"/>
              <a:ext cx="7560840" cy="3542456"/>
              <a:chOff x="682147" y="1844824"/>
              <a:chExt cx="7560840" cy="3816424"/>
            </a:xfrm>
          </p:grpSpPr>
          <p:sp>
            <p:nvSpPr>
              <p:cNvPr id="19" name="Горизонтальный свиток 18"/>
              <p:cNvSpPr/>
              <p:nvPr/>
            </p:nvSpPr>
            <p:spPr>
              <a:xfrm>
                <a:off x="682147" y="1844824"/>
                <a:ext cx="7560840" cy="3816424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endParaRPr lang="ru-RU" dirty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Умножение 19"/>
              <p:cNvSpPr/>
              <p:nvPr/>
            </p:nvSpPr>
            <p:spPr>
              <a:xfrm>
                <a:off x="7674110" y="4478826"/>
                <a:ext cx="360040" cy="360040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475656" y="1726937"/>
              <a:ext cx="6594498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err="1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Бу</a:t>
              </a:r>
              <a:r>
                <a:rPr lang="ru-RU" sz="1600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t-RU" sz="1600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җиләк күзләр әйбәт күрү, хәтерне яхшырту өчен бик файдалы.</a:t>
              </a:r>
            </a:p>
            <a:p>
              <a:r>
                <a:rPr lang="tt-RU" sz="1600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Ул кан тамырларын яхшырта, йөрәк авыруларын киметә, йогышлы </a:t>
              </a:r>
            </a:p>
            <a:p>
              <a:r>
                <a:rPr lang="tt-RU" sz="1600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чирләрдән саклый, эч китү чиреннән дәвалый.</a:t>
              </a:r>
            </a:p>
            <a:p>
              <a:endParaRPr lang="ru-RU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Эта ягода помогает поддерживать в норме зрение и укрепляет память,</a:t>
              </a:r>
            </a:p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улучшает состояние кровеносных сосудов, предотвращает развитие </a:t>
              </a:r>
            </a:p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сердечно – сосудистой системы и инфекционных заболеваний, помогает </a:t>
              </a:r>
            </a:p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при диарее. 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Багетная рамка 12"/>
          <p:cNvSpPr/>
          <p:nvPr/>
        </p:nvSpPr>
        <p:spPr>
          <a:xfrm>
            <a:off x="805140" y="5471420"/>
            <a:ext cx="2319060" cy="776642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 бөрлегән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(чёрная костяника</a:t>
            </a:r>
            <a:r>
              <a:rPr lang="tt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3419872" y="5445224"/>
            <a:ext cx="2368624" cy="776642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t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 җиләк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(Черника)</a:t>
            </a:r>
            <a:endParaRPr lang="tt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t-RU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3427512" y="5416652"/>
            <a:ext cx="2368624" cy="820660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755576" y="5416652"/>
            <a:ext cx="2368624" cy="820660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6077810" y="5458347"/>
            <a:ext cx="2368624" cy="776642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Аю баланы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(бузина)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6084168" y="5416652"/>
            <a:ext cx="2368624" cy="820660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  <p:bldP spid="13" grpId="0" animBg="1"/>
      <p:bldP spid="11" grpId="0" animBg="1"/>
      <p:bldP spid="10" grpId="0" animBg="1"/>
      <p:bldP spid="12" grpId="0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4" descr="http://ochuspeshny.ru/wp-content/uploads/2011/11/alych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8" r="15774"/>
          <a:stretch/>
        </p:blipFill>
        <p:spPr bwMode="auto">
          <a:xfrm>
            <a:off x="5875783" y="260648"/>
            <a:ext cx="269407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agro-ukraine.com/imgs/board/5/120145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3" r="29600"/>
          <a:stretch/>
        </p:blipFill>
        <p:spPr bwMode="auto">
          <a:xfrm>
            <a:off x="3228390" y="260648"/>
            <a:ext cx="258721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img-fotki.yandex.ru/get/5305/117295698.8/0_8e826_39074caa_X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7" r="28201"/>
          <a:stretch/>
        </p:blipFill>
        <p:spPr bwMode="auto">
          <a:xfrm>
            <a:off x="611560" y="260648"/>
            <a:ext cx="252028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27584" y="404664"/>
            <a:ext cx="7560840" cy="3816424"/>
            <a:chOff x="827584" y="404664"/>
            <a:chExt cx="7560840" cy="3816424"/>
          </a:xfrm>
        </p:grpSpPr>
        <p:sp>
          <p:nvSpPr>
            <p:cNvPr id="27" name="Горизонтальный свиток 26"/>
            <p:cNvSpPr/>
            <p:nvPr/>
          </p:nvSpPr>
          <p:spPr>
            <a:xfrm>
              <a:off x="827584" y="404664"/>
              <a:ext cx="7560840" cy="3816424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tt-RU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/>
              <a:r>
                <a: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Бу </a:t>
              </a:r>
              <a:r>
                <a:rPr lang="tt-RU" dirty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–кеше үстерә башлаган иң беренче җиләк. Тәмле, файдалы</a:t>
              </a:r>
            </a:p>
            <a:p>
              <a:pPr lvl="0"/>
              <a:r>
                <a:rPr lang="tt-RU" dirty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көч бирүче җиләкне 5000 ел элек белгәннәр.Үрмәли торган </a:t>
              </a:r>
            </a:p>
            <a:p>
              <a:pPr lvl="0"/>
              <a:r>
                <a:rPr lang="tt-RU" dirty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ботаклары  өй стеналарын бизиләр, а сусыл җимешләре</a:t>
              </a:r>
            </a:p>
            <a:p>
              <a:pPr lvl="0"/>
              <a:r>
                <a:rPr lang="tt-RU" dirty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менә дигән десерт. Киптерелгән җиләкне йөзем диләр</a:t>
              </a:r>
              <a:r>
                <a: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/>
              <a:endParaRPr lang="tt-RU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/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Эта ягода — одно из самых первых культурных растений, которые начал </a:t>
              </a:r>
            </a:p>
            <a:p>
              <a:pPr lvl="0"/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выращивать человек. Вкусные и целебные, восстанавливающие силы, ягоды </a:t>
              </a:r>
              <a:r>
                <a:rPr lang="ru-RU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знали </a:t>
              </a:r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уже пять тысяч лет назад. Вьющиеся </a:t>
              </a:r>
              <a:r>
                <a:rPr lang="ru-RU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лианы украшают </a:t>
              </a:r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беседки </a:t>
              </a:r>
            </a:p>
            <a:p>
              <a:pPr lvl="0"/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и стены домов, а сочные гроздья служат превосходным десертом. </a:t>
              </a:r>
            </a:p>
            <a:p>
              <a:pPr lvl="0"/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Сушеные ягоды мы знаем как изюм.</a:t>
              </a:r>
              <a:r>
                <a:rPr lang="ru-RU" sz="1600" dirty="0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/>
              <a:endParaRPr lang="ru-RU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Умножение 3"/>
            <p:cNvSpPr/>
            <p:nvPr/>
          </p:nvSpPr>
          <p:spPr>
            <a:xfrm>
              <a:off x="7884368" y="3248980"/>
              <a:ext cx="360040" cy="36004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Управляющая кнопка: домой 5">
            <a:hlinkClick r:id="rId6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3355504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Персик</a:t>
            </a:r>
            <a:endParaRPr lang="tt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6091808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Алыча</a:t>
            </a:r>
            <a:endParaRPr lang="tt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683568" y="5517232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Виноград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690871" y="5445224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355504" y="5460669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084168" y="5460669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 animBg="1"/>
      <p:bldP spid="9" grpId="0" animBg="1"/>
      <p:bldP spid="9" grpId="1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http://farming.by/wp-content/uploads/2012/06/%D0%92%D0%B5%D0%BD%D1%82%D0%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3" r="13310"/>
          <a:stretch/>
        </p:blipFill>
        <p:spPr bwMode="auto">
          <a:xfrm>
            <a:off x="521567" y="332655"/>
            <a:ext cx="2610273" cy="60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forum.alpari.ru/attachment.php?attachmentid=119104&amp;stc=1&amp;d=128083133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r="36471"/>
          <a:stretch/>
        </p:blipFill>
        <p:spPr bwMode="auto">
          <a:xfrm>
            <a:off x="3203848" y="332656"/>
            <a:ext cx="2664296" cy="60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uzhniy.ru/upload/catalog/listva/Prunus-cerasus-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2" r="13561"/>
          <a:stretch/>
        </p:blipFill>
        <p:spPr bwMode="auto">
          <a:xfrm>
            <a:off x="5950837" y="332655"/>
            <a:ext cx="2653612" cy="60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683568" y="332656"/>
            <a:ext cx="7560840" cy="4248472"/>
            <a:chOff x="827584" y="404664"/>
            <a:chExt cx="7560840" cy="3816424"/>
          </a:xfrm>
        </p:grpSpPr>
        <p:sp>
          <p:nvSpPr>
            <p:cNvPr id="21" name="Горизонтальный свиток 20"/>
            <p:cNvSpPr/>
            <p:nvPr/>
          </p:nvSpPr>
          <p:spPr>
            <a:xfrm>
              <a:off x="827584" y="404664"/>
              <a:ext cx="7560840" cy="3816424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tt-RU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Бу җиләк борынгы заманнан ук билгеле.Ул урманда,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ерынтыда,елга кырыенда үсә, чөнки юешлекне ярата.Аны 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аюлар бик ярата.Җәй көне өлгерү белән ашыйлар, кышка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варенье ясыйлар. Суык тиеп чирләгәндә чәйгә салып эчәләр.</a:t>
              </a:r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ru-RU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Эта сладкая и полезная ягода известна с глубокой древности. Она 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встречается в лесах и оврагах, хорошо растет по берегам речушек и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озер, так как любит влагу. Там ею часто лакомятся медведи. 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Как культурное растение возделывается с четвертого века. Летом 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ее едят свежей, а на зиму запасают вкусное варенье от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простуды.</a:t>
              </a:r>
              <a:endParaRPr lang="ru-RU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Умножение 21"/>
            <p:cNvSpPr/>
            <p:nvPr/>
          </p:nvSpPr>
          <p:spPr>
            <a:xfrm>
              <a:off x="7884368" y="3248980"/>
              <a:ext cx="360040" cy="36004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Багетная рамка 6"/>
          <p:cNvSpPr/>
          <p:nvPr/>
        </p:nvSpPr>
        <p:spPr>
          <a:xfrm>
            <a:off x="3419872" y="5460670"/>
            <a:ext cx="2368624" cy="776642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Кура җиләк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(малина)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3419872" y="5416652"/>
            <a:ext cx="2368624" cy="820660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683568" y="5460670"/>
            <a:ext cx="2368624" cy="776642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Җир җиләге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(клубника)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6163816" y="5460670"/>
            <a:ext cx="2368624" cy="776642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Чия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(вишня)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6156176" y="5416652"/>
            <a:ext cx="2368624" cy="820660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91208" y="5416652"/>
            <a:ext cx="2368624" cy="820660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rId6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7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  <p:bldP spid="9" grpId="0" animBg="1"/>
      <p:bldP spid="9" grpId="1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Брусника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t="5979" r="38351" b="29470"/>
          <a:stretch/>
        </p:blipFill>
        <p:spPr bwMode="auto">
          <a:xfrm>
            <a:off x="467544" y="332656"/>
            <a:ext cx="2728664" cy="59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omatlife.ru/sites/default/files/field/image/yagody_kalin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27014"/>
          <a:stretch/>
        </p:blipFill>
        <p:spPr bwMode="auto">
          <a:xfrm>
            <a:off x="3347864" y="332656"/>
            <a:ext cx="2520280" cy="59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1000listnik.ru/uploads/posts/2010-07/1278256663_ryabina_0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r="34416"/>
          <a:stretch/>
        </p:blipFill>
        <p:spPr bwMode="auto">
          <a:xfrm>
            <a:off x="6012160" y="332656"/>
            <a:ext cx="2736304" cy="59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995353" y="188640"/>
            <a:ext cx="6804756" cy="3528392"/>
            <a:chOff x="827584" y="404664"/>
            <a:chExt cx="7560840" cy="3816424"/>
          </a:xfrm>
        </p:grpSpPr>
        <p:sp>
          <p:nvSpPr>
            <p:cNvPr id="22" name="Горизонтальный свиток 21"/>
            <p:cNvSpPr/>
            <p:nvPr/>
          </p:nvSpPr>
          <p:spPr>
            <a:xfrm>
              <a:off x="827584" y="404664"/>
              <a:ext cx="7560840" cy="3816424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tt-RU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Ап-ак кыш көннәрендә янып торган  матур һәм файдалы 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җиләкләр паркларда һәм урманда безнең кәефне күтәрә,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ә чыпчыкларны ачлыктан коткара. Бу җимештә С 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витамины бик күп.</a:t>
              </a:r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Пламенеющие кисти этих красивых и полезных ягод радуют </a:t>
              </a:r>
            </a:p>
            <a:p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нас в парках и лесах среди снежной зимы, а многих птиц </a:t>
              </a:r>
            </a:p>
            <a:p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спасают от голода. Они содержат много витамина С. </a:t>
              </a:r>
            </a:p>
          </p:txBody>
        </p:sp>
        <p:sp>
          <p:nvSpPr>
            <p:cNvPr id="23" name="Умножение 22"/>
            <p:cNvSpPr/>
            <p:nvPr/>
          </p:nvSpPr>
          <p:spPr>
            <a:xfrm>
              <a:off x="7884368" y="3248980"/>
              <a:ext cx="360040" cy="36004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Багетная рамка 6"/>
          <p:cNvSpPr/>
          <p:nvPr/>
        </p:nvSpPr>
        <p:spPr>
          <a:xfrm>
            <a:off x="6084168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Миләш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(рябина)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6084168" y="5460670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3427512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Балан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(калина)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427512" y="5460670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827584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Нарат җиләге</a:t>
            </a:r>
          </a:p>
          <a:p>
            <a:pPr algn="ctr"/>
            <a:r>
              <a:rPr lang="tt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(брусника)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827584" y="5460670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9" grpId="1" animBg="1"/>
      <p:bldP spid="1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http://900igr.net/datai/biologija/Biologija-Sotsvetija/0017-031-Biologija-Sotsvetij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r="24232" b="9079"/>
          <a:stretch/>
        </p:blipFill>
        <p:spPr bwMode="auto">
          <a:xfrm>
            <a:off x="467544" y="332656"/>
            <a:ext cx="2860930" cy="59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4.otzovik.com/2011/07/02/94083/img/18831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r="36621" b="7298"/>
          <a:stretch/>
        </p:blipFill>
        <p:spPr bwMode="auto">
          <a:xfrm>
            <a:off x="3216522" y="332656"/>
            <a:ext cx="2870570" cy="59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900igr.net/datai/rastenija-i-griby/CHto-i-kak-rastjot.files/0010-009-Bana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1" t="6134" r="29850" b="6132"/>
          <a:stretch/>
        </p:blipFill>
        <p:spPr bwMode="auto">
          <a:xfrm>
            <a:off x="5935041" y="332654"/>
            <a:ext cx="2813423" cy="591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899592" y="620688"/>
            <a:ext cx="7560840" cy="3816424"/>
            <a:chOff x="827584" y="404664"/>
            <a:chExt cx="7560840" cy="3816424"/>
          </a:xfrm>
        </p:grpSpPr>
        <p:sp>
          <p:nvSpPr>
            <p:cNvPr id="21" name="Горизонтальный свиток 20"/>
            <p:cNvSpPr/>
            <p:nvPr/>
          </p:nvSpPr>
          <p:spPr>
            <a:xfrm>
              <a:off x="827584" y="404664"/>
              <a:ext cx="7560840" cy="3816424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tt-RU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Искитмәле бу җиләк безгә Бразилиядан кайта.Ул олы күркәгә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ошаган, баш очында яшел үсемлеге бар.Күп кеше аны җимеш 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диеп атый, ә дөрестән –ул җиләк, авырлыгы 1 кг җитә.</a:t>
              </a:r>
            </a:p>
            <a:p>
              <a:pPr algn="just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калын ботакта чәчәктән барлыкка килә. Бик тәмле, хуш исле.</a:t>
              </a:r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/>
              <a:endParaRPr lang="tt-RU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Эта ягода — удивительное создание природы родом из Бразилии. Она 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похожа на толстую шишку с зеленым хохолком на макушке. Многие думают, что это — фрукт. На самом деле это огромная ягода, которая 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может достигать по весу более 1 кг. Появляется она из цветка на коротком толстом стебле и радует душистой, вкуснейшей мякотью. </a:t>
              </a:r>
            </a:p>
            <a:p>
              <a:pPr lvl="0"/>
              <a:endParaRPr lang="ru-RU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Умножение 21"/>
            <p:cNvSpPr/>
            <p:nvPr/>
          </p:nvSpPr>
          <p:spPr>
            <a:xfrm>
              <a:off x="7884368" y="3248980"/>
              <a:ext cx="360040" cy="36004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Багетная рамка 11"/>
          <p:cNvSpPr/>
          <p:nvPr/>
        </p:nvSpPr>
        <p:spPr>
          <a:xfrm>
            <a:off x="3355504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Киви</a:t>
            </a:r>
            <a:endParaRPr lang="tt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683568" y="5498220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Ананас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6091808" y="5494413"/>
            <a:ext cx="2368624" cy="655446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Банан</a:t>
            </a:r>
            <a:endParaRPr lang="tt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091808" y="5460669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355504" y="5460669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683568" y="5460669"/>
            <a:ext cx="2368624" cy="70463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  <p:bldP spid="9" grpId="0" animBg="1"/>
      <p:bldP spid="9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агетная рамка 4"/>
          <p:cNvSpPr/>
          <p:nvPr/>
        </p:nvSpPr>
        <p:spPr>
          <a:xfrm>
            <a:off x="395536" y="667947"/>
            <a:ext cx="3456384" cy="1042325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Җәнлекләр</a:t>
            </a:r>
          </a:p>
          <a:p>
            <a:pPr algn="ctr"/>
            <a:r>
              <a:rPr lang="tt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(животные) </a:t>
            </a:r>
          </a:p>
        </p:txBody>
      </p:sp>
      <p:sp>
        <p:nvSpPr>
          <p:cNvPr id="6" name="Багетная рамка 5">
            <a:hlinkClick r:id="rId3" action="ppaction://hlinksldjump"/>
          </p:cNvPr>
          <p:cNvSpPr/>
          <p:nvPr/>
        </p:nvSpPr>
        <p:spPr>
          <a:xfrm>
            <a:off x="4067944" y="874507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>
            <a:hlinkClick r:id="rId4" action="ppaction://hlinksldjump"/>
          </p:cNvPr>
          <p:cNvSpPr/>
          <p:nvPr/>
        </p:nvSpPr>
        <p:spPr>
          <a:xfrm>
            <a:off x="4860032" y="874507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агетная рамка 7">
            <a:hlinkClick r:id="rId5" action="ppaction://hlinksldjump"/>
          </p:cNvPr>
          <p:cNvSpPr/>
          <p:nvPr/>
        </p:nvSpPr>
        <p:spPr>
          <a:xfrm>
            <a:off x="5652120" y="874507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>
            <a:hlinkClick r:id="rId6" action="ppaction://hlinksldjump"/>
          </p:cNvPr>
          <p:cNvSpPr/>
          <p:nvPr/>
        </p:nvSpPr>
        <p:spPr>
          <a:xfrm>
            <a:off x="6444208" y="874507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>
            <a:hlinkClick r:id="rId7" action="ppaction://hlinksldjump"/>
          </p:cNvPr>
          <p:cNvSpPr/>
          <p:nvPr/>
        </p:nvSpPr>
        <p:spPr>
          <a:xfrm>
            <a:off x="7236296" y="874507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>
            <a:hlinkClick r:id="rId8" action="ppaction://hlinksldjump"/>
          </p:cNvPr>
          <p:cNvSpPr/>
          <p:nvPr/>
        </p:nvSpPr>
        <p:spPr>
          <a:xfrm>
            <a:off x="8028384" y="874507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395536" y="1776398"/>
            <a:ext cx="3456384" cy="1042325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Үсемлекләр</a:t>
            </a:r>
          </a:p>
          <a:p>
            <a:pPr lvl="0" algn="ctr"/>
            <a:r>
              <a:rPr lang="tt-RU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(растения) </a:t>
            </a:r>
            <a:endParaRPr lang="tt-RU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>
            <a:hlinkClick r:id="rId9" action="ppaction://hlinksldjump"/>
          </p:cNvPr>
          <p:cNvSpPr/>
          <p:nvPr/>
        </p:nvSpPr>
        <p:spPr>
          <a:xfrm>
            <a:off x="4067944" y="1982958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агетная рамка 13">
            <a:hlinkClick r:id="rId10" action="ppaction://hlinksldjump"/>
          </p:cNvPr>
          <p:cNvSpPr/>
          <p:nvPr/>
        </p:nvSpPr>
        <p:spPr>
          <a:xfrm>
            <a:off x="4860032" y="1982958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агетная рамка 14">
            <a:hlinkClick r:id="rId11" action="ppaction://hlinksldjump"/>
          </p:cNvPr>
          <p:cNvSpPr/>
          <p:nvPr/>
        </p:nvSpPr>
        <p:spPr>
          <a:xfrm>
            <a:off x="5652120" y="1982958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агетная рамка 15">
            <a:hlinkClick r:id="rId12" action="ppaction://hlinksldjump"/>
          </p:cNvPr>
          <p:cNvSpPr/>
          <p:nvPr/>
        </p:nvSpPr>
        <p:spPr>
          <a:xfrm>
            <a:off x="6444208" y="1982958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агетная рамка 16">
            <a:hlinkClick r:id="rId13" action="ppaction://hlinksldjump"/>
          </p:cNvPr>
          <p:cNvSpPr/>
          <p:nvPr/>
        </p:nvSpPr>
        <p:spPr>
          <a:xfrm>
            <a:off x="7236296" y="1982958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агетная рамка 17">
            <a:hlinkClick r:id="rId14" action="ppaction://hlinksldjump"/>
          </p:cNvPr>
          <p:cNvSpPr/>
          <p:nvPr/>
        </p:nvSpPr>
        <p:spPr>
          <a:xfrm>
            <a:off x="8028384" y="1982958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агетная рамка 18"/>
          <p:cNvSpPr/>
          <p:nvPr/>
        </p:nvSpPr>
        <p:spPr>
          <a:xfrm>
            <a:off x="395536" y="2890731"/>
            <a:ext cx="3456384" cy="1042325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t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tt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Җиләк-җимеш</a:t>
            </a:r>
          </a:p>
          <a:p>
            <a:pPr lvl="0" algn="ctr"/>
            <a:r>
              <a:rPr lang="tt-RU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(ягоды - фрукты) </a:t>
            </a:r>
            <a:endParaRPr lang="tt-RU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агетная рамка 19">
            <a:hlinkClick r:id="rId15" action="ppaction://hlinksldjump"/>
          </p:cNvPr>
          <p:cNvSpPr/>
          <p:nvPr/>
        </p:nvSpPr>
        <p:spPr>
          <a:xfrm>
            <a:off x="4067944" y="3097291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агетная рамка 20">
            <a:hlinkClick r:id="rId16" action="ppaction://hlinksldjump"/>
          </p:cNvPr>
          <p:cNvSpPr/>
          <p:nvPr/>
        </p:nvSpPr>
        <p:spPr>
          <a:xfrm>
            <a:off x="4860032" y="3097291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Багетная рамка 21">
            <a:hlinkClick r:id="rId17" action="ppaction://hlinksldjump"/>
          </p:cNvPr>
          <p:cNvSpPr/>
          <p:nvPr/>
        </p:nvSpPr>
        <p:spPr>
          <a:xfrm>
            <a:off x="5652120" y="3097291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агетная рамка 22">
            <a:hlinkClick r:id="rId18" action="ppaction://hlinksldjump"/>
          </p:cNvPr>
          <p:cNvSpPr/>
          <p:nvPr/>
        </p:nvSpPr>
        <p:spPr>
          <a:xfrm>
            <a:off x="6444208" y="3097291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агетная рамка 23">
            <a:hlinkClick r:id="rId19" action="ppaction://hlinksldjump"/>
          </p:cNvPr>
          <p:cNvSpPr/>
          <p:nvPr/>
        </p:nvSpPr>
        <p:spPr>
          <a:xfrm>
            <a:off x="7236296" y="3097291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Багетная рамка 24">
            <a:hlinkClick r:id="rId20" action="ppaction://hlinksldjump"/>
          </p:cNvPr>
          <p:cNvSpPr/>
          <p:nvPr/>
        </p:nvSpPr>
        <p:spPr>
          <a:xfrm>
            <a:off x="8028384" y="3097291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агетная рамка 25"/>
          <p:cNvSpPr/>
          <p:nvPr/>
        </p:nvSpPr>
        <p:spPr>
          <a:xfrm>
            <a:off x="395536" y="4008646"/>
            <a:ext cx="3456384" cy="1042325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Чыпчыклар</a:t>
            </a:r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tt-RU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(птицы) </a:t>
            </a:r>
            <a:endParaRPr lang="tt-RU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Багетная рамка 26">
            <a:hlinkClick r:id="rId21" action="ppaction://hlinksldjump"/>
          </p:cNvPr>
          <p:cNvSpPr/>
          <p:nvPr/>
        </p:nvSpPr>
        <p:spPr>
          <a:xfrm>
            <a:off x="4067944" y="4215206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Багетная рамка 27">
            <a:hlinkClick r:id="" action="ppaction://noaction"/>
          </p:cNvPr>
          <p:cNvSpPr/>
          <p:nvPr/>
        </p:nvSpPr>
        <p:spPr>
          <a:xfrm>
            <a:off x="4860032" y="4215206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агетная рамка 28">
            <a:hlinkClick r:id="rId22" action="ppaction://hlinksldjump"/>
          </p:cNvPr>
          <p:cNvSpPr/>
          <p:nvPr/>
        </p:nvSpPr>
        <p:spPr>
          <a:xfrm>
            <a:off x="5652120" y="4215206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агетная рамка 29">
            <a:hlinkClick r:id="rId23" action="ppaction://hlinksldjump"/>
          </p:cNvPr>
          <p:cNvSpPr/>
          <p:nvPr/>
        </p:nvSpPr>
        <p:spPr>
          <a:xfrm>
            <a:off x="6444208" y="4215206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агетная рамка 30">
            <a:hlinkClick r:id="rId24" action="ppaction://hlinksldjump"/>
          </p:cNvPr>
          <p:cNvSpPr/>
          <p:nvPr/>
        </p:nvSpPr>
        <p:spPr>
          <a:xfrm>
            <a:off x="7236296" y="4215206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Багетная рамка 31">
            <a:hlinkClick r:id="" action="ppaction://noaction"/>
          </p:cNvPr>
          <p:cNvSpPr/>
          <p:nvPr/>
        </p:nvSpPr>
        <p:spPr>
          <a:xfrm>
            <a:off x="8028384" y="4215206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агетная рамка 32"/>
          <p:cNvSpPr/>
          <p:nvPr/>
        </p:nvSpPr>
        <p:spPr>
          <a:xfrm>
            <a:off x="395536" y="5122979"/>
            <a:ext cx="3456384" cy="1042325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t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tt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Агачлар</a:t>
            </a:r>
          </a:p>
          <a:p>
            <a:pPr lvl="0" algn="ctr"/>
            <a:r>
              <a:rPr lang="tt-RU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(деревья) </a:t>
            </a:r>
            <a:endParaRPr lang="tt-RU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Багетная рамка 33">
            <a:hlinkClick r:id="rId25" action="ppaction://hlinksldjump"/>
          </p:cNvPr>
          <p:cNvSpPr/>
          <p:nvPr/>
        </p:nvSpPr>
        <p:spPr>
          <a:xfrm>
            <a:off x="4067944" y="5329539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Багетная рамка 34">
            <a:hlinkClick r:id="rId26" action="ppaction://hlinksldjump"/>
          </p:cNvPr>
          <p:cNvSpPr/>
          <p:nvPr/>
        </p:nvSpPr>
        <p:spPr>
          <a:xfrm>
            <a:off x="4860032" y="5329539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агетная рамка 35">
            <a:hlinkClick r:id="rId27" action="ppaction://hlinksldjump"/>
          </p:cNvPr>
          <p:cNvSpPr/>
          <p:nvPr/>
        </p:nvSpPr>
        <p:spPr>
          <a:xfrm>
            <a:off x="5652120" y="5329539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Багетная рамка 36">
            <a:hlinkClick r:id="rId28" action="ppaction://hlinksldjump"/>
          </p:cNvPr>
          <p:cNvSpPr/>
          <p:nvPr/>
        </p:nvSpPr>
        <p:spPr>
          <a:xfrm>
            <a:off x="6444208" y="5329539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Багетная рамка 37">
            <a:hlinkClick r:id="rId29" action="ppaction://hlinksldjump"/>
          </p:cNvPr>
          <p:cNvSpPr/>
          <p:nvPr/>
        </p:nvSpPr>
        <p:spPr>
          <a:xfrm>
            <a:off x="7236296" y="5329539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Багетная рамка 38">
            <a:hlinkClick r:id="rId30" action="ppaction://hlinksldjump"/>
          </p:cNvPr>
          <p:cNvSpPr/>
          <p:nvPr/>
        </p:nvSpPr>
        <p:spPr>
          <a:xfrm>
            <a:off x="8028384" y="5329539"/>
            <a:ext cx="720080" cy="72008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Управляющая кнопка: далее 39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Управляющая кнопка: назад 40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домой 41">
            <a:hlinkClick r:id="rId31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http://www.anbg.gov.au/images/photo_cd/732131822178/049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54114"/>
          <a:stretch/>
        </p:blipFill>
        <p:spPr bwMode="auto">
          <a:xfrm>
            <a:off x="5779258" y="326709"/>
            <a:ext cx="2969205" cy="54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radisada.ru/uploads/posts/2011-02/1298884132_1284628090_melon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7" r="20734" b="42558"/>
          <a:stretch/>
        </p:blipFill>
        <p:spPr bwMode="auto">
          <a:xfrm>
            <a:off x="395535" y="332657"/>
            <a:ext cx="2860755" cy="53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958329" y="332657"/>
            <a:ext cx="3142440" cy="5378608"/>
            <a:chOff x="3116526" y="1123593"/>
            <a:chExt cx="2751618" cy="4235355"/>
          </a:xfrm>
        </p:grpSpPr>
        <p:pic>
          <p:nvPicPr>
            <p:cNvPr id="10246" name="Picture 6" descr="http://www.floraprice.ru/v2/wp-content/uploads/2009/01/21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9" r="23601" b="11307"/>
            <a:stretch/>
          </p:blipFill>
          <p:spPr bwMode="auto">
            <a:xfrm>
              <a:off x="3116526" y="1123593"/>
              <a:ext cx="2751618" cy="4235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http://go3.imgsmail.ru/imgpreview?key=http%3A//botanichka.ru/wp-content/uploads/2009/12/11%5FPumpkin.jpg&amp;mb=imgdb_preview_48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t="52662" r="30181" b="4295"/>
            <a:stretch/>
          </p:blipFill>
          <p:spPr bwMode="auto">
            <a:xfrm>
              <a:off x="3131840" y="1123593"/>
              <a:ext cx="1066801" cy="94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731805" y="677750"/>
            <a:ext cx="7521059" cy="3888432"/>
            <a:chOff x="827584" y="404664"/>
            <a:chExt cx="7560840" cy="3816424"/>
          </a:xfrm>
        </p:grpSpPr>
        <p:sp>
          <p:nvSpPr>
            <p:cNvPr id="28" name="Горизонтальный свиток 27"/>
            <p:cNvSpPr/>
            <p:nvPr/>
          </p:nvSpPr>
          <p:spPr>
            <a:xfrm>
              <a:off x="827584" y="404664"/>
              <a:ext cx="7560840" cy="3816424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tt-RU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Иң зур җиләк- авырлыгы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5-10 кг була. Ул чүлдә, далада, чирәмле җирләрдә 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үсә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Иң элек Африкада үстерә башлаганнар.Ул бик сусыл, 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баллы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һәм тәмле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ru-RU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just"/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Самая большая </a:t>
              </a:r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ягода весом до 5-10 кг. Растет она на целинных почвах,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в степи и даже в пустыне. Впервые дикие ягоды обнаружили и стали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культивировать в Африке, откуда они распространились по всем теплым природным зонам. Мы любим эти ягоды за необыкновенно</a:t>
              </a:r>
            </a:p>
            <a:p>
              <a:pPr algn="just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сочный и сладкий вкус. </a:t>
              </a:r>
            </a:p>
          </p:txBody>
        </p:sp>
        <p:sp>
          <p:nvSpPr>
            <p:cNvPr id="29" name="Умножение 28"/>
            <p:cNvSpPr/>
            <p:nvPr/>
          </p:nvSpPr>
          <p:spPr>
            <a:xfrm>
              <a:off x="7884368" y="3248980"/>
              <a:ext cx="360040" cy="36004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Багетная рамка 12"/>
          <p:cNvSpPr/>
          <p:nvPr/>
        </p:nvSpPr>
        <p:spPr>
          <a:xfrm>
            <a:off x="827584" y="5642481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Кавын</a:t>
            </a:r>
          </a:p>
          <a:p>
            <a:pPr algn="ctr"/>
            <a:r>
              <a:rPr lang="tt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(дыня)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3427512" y="5642481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Кабак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(тыква)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6084168" y="5642481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Карбыз</a:t>
            </a:r>
          </a:p>
          <a:p>
            <a:pPr algn="ctr"/>
            <a:r>
              <a:rPr lang="tt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(арбуз)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6091808" y="5604686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427512" y="5604686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827584" y="5604686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9" grpId="0" animBg="1"/>
      <p:bldP spid="9" grpId="1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93002" y="188640"/>
            <a:ext cx="558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Нинди чыпчык оясын җирдә ясый?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92696"/>
            <a:ext cx="5039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(Какая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лесная птица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вьёт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гнездо на земле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?) 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36743" y="2203768"/>
            <a:ext cx="1681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Пенка</a:t>
            </a: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://sergvlar.ru/wp-content/uploads/2011/01/ghvgzgvelws_mg_7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37" y="1196753"/>
            <a:ext cx="4111865" cy="254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eryabino.ru/ptaha/penochka_treschetka/penochka_treschetka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48" y="1196752"/>
            <a:ext cx="3994750" cy="254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иница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t="4236" r="13755" b="24138"/>
          <a:stretch/>
        </p:blipFill>
        <p:spPr bwMode="auto">
          <a:xfrm>
            <a:off x="4609698" y="3767785"/>
            <a:ext cx="4185804" cy="26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Дрозд чёрный. Дрозд рябинник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9"/>
          <a:stretch/>
        </p:blipFill>
        <p:spPr bwMode="auto">
          <a:xfrm>
            <a:off x="667958" y="3767785"/>
            <a:ext cx="4015679" cy="26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Управляющая кнопка: далее 35">
            <a:hlinkClick r:id="" action="ppaction://hlinkshowjump?jump=nextslide" highlightClick="1"/>
          </p:cNvPr>
          <p:cNvSpPr/>
          <p:nvPr/>
        </p:nvSpPr>
        <p:spPr>
          <a:xfrm>
            <a:off x="7236296" y="6497402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Управляющая кнопка: назад 36">
            <a:hlinkClick r:id="" action="ppaction://hlinkshowjump?jump=previousslide" highlightClick="1"/>
          </p:cNvPr>
          <p:cNvSpPr/>
          <p:nvPr/>
        </p:nvSpPr>
        <p:spPr>
          <a:xfrm>
            <a:off x="6650767" y="6497402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4783432" y="5801952"/>
            <a:ext cx="1582400" cy="651384"/>
            <a:chOff x="7094056" y="4999114"/>
            <a:chExt cx="1582400" cy="65138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7094056" y="5065723"/>
              <a:ext cx="1582400" cy="584775"/>
              <a:chOff x="5065982" y="3429000"/>
              <a:chExt cx="1306218" cy="584775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407388" y="4999114"/>
              <a:ext cx="10111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Синица</a:t>
              </a:r>
            </a:p>
            <a:p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(песнәк)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31716" y="3020365"/>
            <a:ext cx="2120804" cy="694057"/>
            <a:chOff x="7023197" y="3020365"/>
            <a:chExt cx="2120804" cy="694057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7023197" y="3060892"/>
              <a:ext cx="2120804" cy="653530"/>
              <a:chOff x="4727092" y="3360245"/>
              <a:chExt cx="1645108" cy="65353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727092" y="3360245"/>
                <a:ext cx="1234210" cy="5797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030448" y="3020365"/>
              <a:ext cx="1765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 Горихвостка</a:t>
              </a:r>
            </a:p>
            <a:p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(янган коерык)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55576" y="5818320"/>
            <a:ext cx="1852667" cy="707024"/>
            <a:chOff x="683567" y="5034944"/>
            <a:chExt cx="1852667" cy="70702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683567" y="5065724"/>
              <a:ext cx="1781793" cy="676244"/>
              <a:chOff x="5065982" y="3429000"/>
              <a:chExt cx="1306218" cy="58477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grp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97269" y="5034944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         Дрозд</a:t>
              </a:r>
            </a:p>
            <a:p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(миләш чыпчык)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050690" y="3153608"/>
            <a:ext cx="1497375" cy="653224"/>
            <a:chOff x="2675797" y="3146715"/>
            <a:chExt cx="1497375" cy="653224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2675797" y="3146715"/>
              <a:ext cx="1497375" cy="584775"/>
              <a:chOff x="5065982" y="3429000"/>
              <a:chExt cx="1306218" cy="584775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976989" y="3153608"/>
              <a:ext cx="8949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Пенка</a:t>
              </a:r>
            </a:p>
            <a:p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(күбек)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Багетная рамка 44"/>
          <p:cNvSpPr/>
          <p:nvPr/>
        </p:nvSpPr>
        <p:spPr>
          <a:xfrm>
            <a:off x="2915816" y="3140968"/>
            <a:ext cx="1632249" cy="61491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Багетная рамка 41"/>
          <p:cNvSpPr/>
          <p:nvPr/>
        </p:nvSpPr>
        <p:spPr>
          <a:xfrm>
            <a:off x="7092280" y="3032676"/>
            <a:ext cx="1653163" cy="68435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Багетная рамка 43"/>
          <p:cNvSpPr/>
          <p:nvPr/>
        </p:nvSpPr>
        <p:spPr>
          <a:xfrm>
            <a:off x="730691" y="5842254"/>
            <a:ext cx="1789749" cy="683090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Багетная рамка 42"/>
          <p:cNvSpPr/>
          <p:nvPr/>
        </p:nvSpPr>
        <p:spPr>
          <a:xfrm>
            <a:off x="4716016" y="5873960"/>
            <a:ext cx="1649816" cy="65138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95536" y="260648"/>
            <a:ext cx="8399966" cy="6192688"/>
            <a:chOff x="667959" y="1380839"/>
            <a:chExt cx="7922706" cy="5172970"/>
          </a:xfrm>
        </p:grpSpPr>
        <p:pic>
          <p:nvPicPr>
            <p:cNvPr id="1026" name="Picture 2" descr="http://atina.gorod.tomsk.ru/uploads/47343/1292732519/nature_russia_kurshskaya_kosa_3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66" b="11070"/>
            <a:stretch/>
          </p:blipFill>
          <p:spPr bwMode="auto">
            <a:xfrm>
              <a:off x="667959" y="1380839"/>
              <a:ext cx="7922706" cy="5172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birdphoto.ru/uploads/posts/2011-06/1307422768_foto-ptitsyi-zelenaya-penochka.jp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3" t="66476" r="23122" b="10707"/>
            <a:stretch/>
          </p:blipFill>
          <p:spPr bwMode="auto">
            <a:xfrm>
              <a:off x="755576" y="5231068"/>
              <a:ext cx="1935039" cy="1320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Управляющая кнопка: домой 7">
            <a:hlinkClick r:id="rId9" action="ppaction://hlinksldjump" highlightClick="1"/>
          </p:cNvPr>
          <p:cNvSpPr/>
          <p:nvPr/>
        </p:nvSpPr>
        <p:spPr>
          <a:xfrm>
            <a:off x="8236854" y="6320070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/>
      <p:bldP spid="45" grpId="0" animBg="1"/>
      <p:bldP spid="42" grpId="0" animBg="1"/>
      <p:bldP spid="44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496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Төрле җирләргә хәбәр җиткерү өчен нинди чыпчыкны кулланганнар?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706504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Каких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птиц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использовали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отправки сообщений на дальние расстояния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6" descr="http://givotnie.com/wp-content/uploads/2012/02/strigi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3112" r="7313"/>
          <a:stretch/>
        </p:blipFill>
        <p:spPr bwMode="auto">
          <a:xfrm>
            <a:off x="467544" y="1208314"/>
            <a:ext cx="3960440" cy="27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f3.foto.rambler.ru/preview/r/668x587/4d567691-b19e-1af2-53fa-9e4dfc2485f2/%D0%94%D1%8F%D1%82%D0%B5%D0%BB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6765"/>
            <a:ext cx="4104456" cy="27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obby-world.info/hobby/images/golu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r="26184" b="11565"/>
          <a:stretch/>
        </p:blipFill>
        <p:spPr bwMode="auto">
          <a:xfrm>
            <a:off x="4599421" y="4077072"/>
            <a:ext cx="4077036" cy="24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nature.doublea.ru/pix/soroka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3" y="4077072"/>
            <a:ext cx="3926741" cy="244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7236296" y="6530719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назад 35">
            <a:hlinkClick r:id="" action="ppaction://hlinkshowjump?jump=previousslide" highlightClick="1"/>
          </p:cNvPr>
          <p:cNvSpPr/>
          <p:nvPr/>
        </p:nvSpPr>
        <p:spPr>
          <a:xfrm>
            <a:off x="6650767" y="6530719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466234" y="3375669"/>
            <a:ext cx="2446661" cy="564807"/>
            <a:chOff x="1189234" y="1807368"/>
            <a:chExt cx="2446661" cy="564807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1189234" y="1807368"/>
              <a:ext cx="2446661" cy="564807"/>
              <a:chOff x="3096246" y="3136612"/>
              <a:chExt cx="2195834" cy="579722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096246" y="3136612"/>
                <a:ext cx="1979809" cy="5797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305304" y="3244914"/>
                <a:ext cx="198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224243" y="1858267"/>
              <a:ext cx="22390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t-RU" sz="2000" dirty="0">
                  <a:latin typeface="Times New Roman" pitchFamily="18" charset="0"/>
                  <a:cs typeface="Times New Roman" pitchFamily="18" charset="0"/>
                </a:rPr>
                <a:t>Карлыгач</a:t>
              </a:r>
              <a:r>
                <a:rPr lang="tt-RU" dirty="0">
                  <a:latin typeface="Times New Roman" pitchFamily="18" charset="0"/>
                  <a:cs typeface="Times New Roman" pitchFamily="18" charset="0"/>
                </a:rPr>
                <a:t>(ласточка)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Багетная рамка 36"/>
          <p:cNvSpPr/>
          <p:nvPr/>
        </p:nvSpPr>
        <p:spPr>
          <a:xfrm>
            <a:off x="448387" y="3374897"/>
            <a:ext cx="2240100" cy="57240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751518" y="3516963"/>
            <a:ext cx="2446661" cy="481028"/>
            <a:chOff x="5284060" y="3544156"/>
            <a:chExt cx="2446661" cy="481028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5284060" y="3544156"/>
              <a:ext cx="2446661" cy="481028"/>
              <a:chOff x="3096246" y="3136612"/>
              <a:chExt cx="2195834" cy="579722"/>
            </a:xfrm>
          </p:grpSpPr>
          <p:sp>
            <p:nvSpPr>
              <p:cNvPr id="45" name="Прямоугольник 44"/>
              <p:cNvSpPr/>
              <p:nvPr/>
            </p:nvSpPr>
            <p:spPr>
              <a:xfrm>
                <a:off x="3096246" y="3136612"/>
                <a:ext cx="1979809" cy="5797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305304" y="3244914"/>
                <a:ext cx="198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480006" y="3563323"/>
              <a:ext cx="1722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Тукран 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(дятел)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Багетная рамка 38"/>
          <p:cNvSpPr/>
          <p:nvPr/>
        </p:nvSpPr>
        <p:spPr>
          <a:xfrm>
            <a:off x="5766293" y="3426568"/>
            <a:ext cx="2191185" cy="563050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152760" y="5949280"/>
            <a:ext cx="2446661" cy="481028"/>
            <a:chOff x="1957062" y="5661248"/>
            <a:chExt cx="2446661" cy="481028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1957062" y="5661248"/>
              <a:ext cx="2446661" cy="481028"/>
              <a:chOff x="3096246" y="3136612"/>
              <a:chExt cx="2195834" cy="579722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3096246" y="3136612"/>
                <a:ext cx="1979809" cy="5797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305304" y="3244914"/>
                <a:ext cx="198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2190000" y="5687331"/>
              <a:ext cx="1890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Саескан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(сорока)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631167" y="5841131"/>
            <a:ext cx="2446661" cy="481028"/>
            <a:chOff x="5220072" y="4668441"/>
            <a:chExt cx="2446661" cy="481028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5220072" y="4668441"/>
              <a:ext cx="2446661" cy="481028"/>
              <a:chOff x="3096246" y="3136612"/>
              <a:chExt cx="2195834" cy="579722"/>
            </a:xfrm>
          </p:grpSpPr>
          <p:sp>
            <p:nvSpPr>
              <p:cNvPr id="51" name="Прямоугольник 50"/>
              <p:cNvSpPr/>
              <p:nvPr/>
            </p:nvSpPr>
            <p:spPr>
              <a:xfrm>
                <a:off x="3096246" y="3136612"/>
                <a:ext cx="1979809" cy="5797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305304" y="3244914"/>
                <a:ext cx="198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5369073" y="4738632"/>
              <a:ext cx="20115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Күгәрчен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(голубь)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Багетная рамка 37"/>
          <p:cNvSpPr/>
          <p:nvPr/>
        </p:nvSpPr>
        <p:spPr>
          <a:xfrm>
            <a:off x="2147217" y="5975363"/>
            <a:ext cx="2240100" cy="566748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Багетная рамка 39"/>
          <p:cNvSpPr/>
          <p:nvPr/>
        </p:nvSpPr>
        <p:spPr>
          <a:xfrm>
            <a:off x="5631167" y="5841131"/>
            <a:ext cx="2205960" cy="534342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475938" y="260649"/>
            <a:ext cx="8272526" cy="6270070"/>
            <a:chOff x="667958" y="1000138"/>
            <a:chExt cx="7919722" cy="5633993"/>
          </a:xfrm>
        </p:grpSpPr>
        <p:pic>
          <p:nvPicPr>
            <p:cNvPr id="33" name="Picture 6" descr="http://ekklesiaministries.co.za/wp-content/uploads/white_dove-wallpaper-1024x7683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" t="8769" r="12097"/>
            <a:stretch/>
          </p:blipFill>
          <p:spPr bwMode="auto">
            <a:xfrm>
              <a:off x="667958" y="1000138"/>
              <a:ext cx="7919722" cy="5633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im0-tub-ru.yandex.net/i?id=133860763-12-72&amp;n=21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3" t="6378" r="5768" b="10866"/>
            <a:stretch/>
          </p:blipFill>
          <p:spPr bwMode="auto">
            <a:xfrm>
              <a:off x="4221620" y="3582064"/>
              <a:ext cx="776156" cy="480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Управляющая кнопка: домой 7">
            <a:hlinkClick r:id="rId9" action="ppaction://hlinksldjump" highlightClick="1"/>
          </p:cNvPr>
          <p:cNvSpPr/>
          <p:nvPr/>
        </p:nvSpPr>
        <p:spPr>
          <a:xfrm>
            <a:off x="8236854" y="6320070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87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37" grpId="0" animBg="1"/>
      <p:bldP spid="39" grpId="0" animBg="1"/>
      <p:bldP spid="38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oto.spbland.ru/data/media/2/lrg_66012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3007" r="9073" b="1698"/>
          <a:stretch/>
        </p:blipFill>
        <p:spPr bwMode="auto">
          <a:xfrm>
            <a:off x="6004606" y="269018"/>
            <a:ext cx="2743858" cy="508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308862" y="6176054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raax.ru/wp-content/uploads/2010/08/strau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r="4664" b="6814"/>
          <a:stretch/>
        </p:blipFill>
        <p:spPr bwMode="auto">
          <a:xfrm>
            <a:off x="548391" y="322310"/>
            <a:ext cx="2520280" cy="506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fotoprizer.ru/img/1467_or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8210" r="30096" b="8985"/>
          <a:stretch/>
        </p:blipFill>
        <p:spPr bwMode="auto">
          <a:xfrm>
            <a:off x="3104675" y="329190"/>
            <a:ext cx="2835477" cy="508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Управляющая кнопка: далее 33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назад 34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653548" y="329190"/>
            <a:ext cx="6374836" cy="2384799"/>
            <a:chOff x="731805" y="1556792"/>
            <a:chExt cx="7521059" cy="238479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731805" y="1556792"/>
              <a:ext cx="7521059" cy="2384799"/>
              <a:chOff x="827584" y="404664"/>
              <a:chExt cx="7560840" cy="3816424"/>
            </a:xfrm>
          </p:grpSpPr>
          <p:sp>
            <p:nvSpPr>
              <p:cNvPr id="12" name="Горизонтальный свиток 11"/>
              <p:cNvSpPr/>
              <p:nvPr/>
            </p:nvSpPr>
            <p:spPr>
              <a:xfrm>
                <a:off x="827584" y="404664"/>
                <a:ext cx="7560840" cy="3816424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Умножение 12"/>
              <p:cNvSpPr/>
              <p:nvPr/>
            </p:nvSpPr>
            <p:spPr>
              <a:xfrm>
                <a:off x="7884368" y="2924747"/>
                <a:ext cx="360040" cy="684273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1241851" y="2808371"/>
              <a:ext cx="63478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Эта птица откладывает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самые большие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яйца, бегает очень  быстро, со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скоростью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97,5 км/ч. Не летает.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241851" y="2132856"/>
              <a:ext cx="634781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Бу чыпчык бик зур йомырка сала, бик тиз йөгерә, йөгерү тизлеге 1 сәгатькә 97,5км га җитә. Оча белми.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Багетная рамка 41"/>
          <p:cNvSpPr/>
          <p:nvPr/>
        </p:nvSpPr>
        <p:spPr>
          <a:xfrm>
            <a:off x="693507" y="5379198"/>
            <a:ext cx="2368624" cy="704634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004606" y="5364152"/>
            <a:ext cx="2743858" cy="704634"/>
            <a:chOff x="5970511" y="4213835"/>
            <a:chExt cx="2368624" cy="7046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4" name="Багетная рамка 43"/>
            <p:cNvSpPr/>
            <p:nvPr/>
          </p:nvSpPr>
          <p:spPr>
            <a:xfrm>
              <a:off x="5970511" y="4213835"/>
              <a:ext cx="2368624" cy="704634"/>
            </a:xfrm>
            <a:prstGeom prst="bevel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97662" y="4381486"/>
              <a:ext cx="21112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  Челән 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 (цапля)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Багетная рамка 39"/>
          <p:cNvSpPr/>
          <p:nvPr/>
        </p:nvSpPr>
        <p:spPr>
          <a:xfrm>
            <a:off x="5969537" y="5388662"/>
            <a:ext cx="2743858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239853" y="5388662"/>
            <a:ext cx="2772307" cy="704634"/>
            <a:chOff x="3247974" y="3232255"/>
            <a:chExt cx="2464648" cy="704634"/>
          </a:xfrm>
        </p:grpSpPr>
        <p:sp>
          <p:nvSpPr>
            <p:cNvPr id="43" name="Багетная рамка 42"/>
            <p:cNvSpPr/>
            <p:nvPr/>
          </p:nvSpPr>
          <p:spPr>
            <a:xfrm>
              <a:off x="3247974" y="3232255"/>
              <a:ext cx="2368624" cy="704634"/>
            </a:xfrm>
            <a:prstGeom prst="bevel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84194" y="3335555"/>
              <a:ext cx="22284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Ләкләк кош  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(аист)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48119" y="5477162"/>
            <a:ext cx="2314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Тәвә кошы 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(страус)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Багетная рамка 40"/>
          <p:cNvSpPr/>
          <p:nvPr/>
        </p:nvSpPr>
        <p:spPr>
          <a:xfrm>
            <a:off x="548391" y="5364152"/>
            <a:ext cx="2513740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Багетная рамка 38"/>
          <p:cNvSpPr/>
          <p:nvPr/>
        </p:nvSpPr>
        <p:spPr>
          <a:xfrm>
            <a:off x="3104675" y="5388662"/>
            <a:ext cx="2835477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иница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t="4236" r="13755" b="24138"/>
          <a:stretch/>
        </p:blipFill>
        <p:spPr bwMode="auto">
          <a:xfrm>
            <a:off x="4683798" y="3861048"/>
            <a:ext cx="3921403" cy="25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Дрозд чёрный. Дрозд рябинник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9"/>
          <a:stretch/>
        </p:blipFill>
        <p:spPr bwMode="auto">
          <a:xfrm>
            <a:off x="667959" y="3861049"/>
            <a:ext cx="3964458" cy="25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782310" y="3960829"/>
            <a:ext cx="2152683" cy="579722"/>
            <a:chOff x="6113724" y="4175982"/>
            <a:chExt cx="2152683" cy="57972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6113724" y="4175982"/>
              <a:ext cx="2152683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12853" y="4232787"/>
              <a:ext cx="2046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Синица 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(песнәк)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6934993" y="4340510"/>
            <a:ext cx="1582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none" spc="0" dirty="0">
              <a:ln w="11430"/>
              <a:solidFill>
                <a:srgbClr val="FF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-500539" y="5458841"/>
            <a:ext cx="1582400" cy="6762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none" spc="0" dirty="0">
              <a:ln w="11430"/>
              <a:solidFill>
                <a:srgbClr val="FF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http://fotoparus.com/blog/wp-content/uploads/2009/12/2009_0415Carduelis_carduelis1726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12485" r="2624" b="10228"/>
          <a:stretch/>
        </p:blipFill>
        <p:spPr bwMode="auto">
          <a:xfrm>
            <a:off x="657147" y="1355785"/>
            <a:ext cx="3975269" cy="24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atlasprirodirossii.ru/wp-content/uploads/2012/02/Skvore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98" y="1355785"/>
            <a:ext cx="3889685" cy="24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189971" y="3169074"/>
            <a:ext cx="22832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none" spc="0" dirty="0">
              <a:ln w="11430"/>
              <a:solidFill>
                <a:srgbClr val="FF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708029" y="1368907"/>
            <a:ext cx="2240235" cy="579722"/>
            <a:chOff x="4683798" y="1368907"/>
            <a:chExt cx="2240235" cy="579722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4683798" y="1368907"/>
              <a:ext cx="2157357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19437" y="1458713"/>
              <a:ext cx="2204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Скворец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(сыерчык)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67544" y="332656"/>
            <a:ext cx="835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Кайсы чыпчык башка чыпчыклар тавышын </a:t>
            </a:r>
            <a:r>
              <a:rPr lang="tt-RU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кабатлый </a:t>
            </a:r>
            <a:r>
              <a:rPr lang="tt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ала?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94892" y="885829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(Какая птица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лучше всех подражает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птичьим голосам? 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8503601" y="6176054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далее 41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зад 42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агетная рамка 43"/>
          <p:cNvSpPr/>
          <p:nvPr/>
        </p:nvSpPr>
        <p:spPr>
          <a:xfrm>
            <a:off x="4674095" y="1374212"/>
            <a:ext cx="2183256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Багетная рамка 44"/>
          <p:cNvSpPr/>
          <p:nvPr/>
        </p:nvSpPr>
        <p:spPr>
          <a:xfrm>
            <a:off x="4804932" y="3928263"/>
            <a:ext cx="2143332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586476" y="1387403"/>
            <a:ext cx="2195834" cy="579722"/>
            <a:chOff x="3096246" y="3136612"/>
            <a:chExt cx="2195834" cy="57972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096246" y="3136612"/>
              <a:ext cx="1979809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05304" y="3244914"/>
              <a:ext cx="1986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Щегол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ru-RU" dirty="0" err="1" smtClean="0">
                  <a:latin typeface="Times New Roman" pitchFamily="18" charset="0"/>
                  <a:cs typeface="Times New Roman" pitchFamily="18" charset="0"/>
                </a:rPr>
                <a:t>көяз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67959" y="5707055"/>
            <a:ext cx="2195834" cy="646331"/>
            <a:chOff x="-1113973" y="4132665"/>
            <a:chExt cx="2195834" cy="646331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-1113973" y="4194647"/>
              <a:ext cx="2195834" cy="584346"/>
              <a:chOff x="3096246" y="3244914"/>
              <a:chExt cx="2195834" cy="439482"/>
            </a:xfrm>
          </p:grpSpPr>
          <p:sp>
            <p:nvSpPr>
              <p:cNvPr id="49" name="Прямоугольник 48"/>
              <p:cNvSpPr/>
              <p:nvPr/>
            </p:nvSpPr>
            <p:spPr>
              <a:xfrm>
                <a:off x="3096246" y="3244914"/>
                <a:ext cx="2195834" cy="4394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305304" y="3244914"/>
                <a:ext cx="198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-1113973" y="4132665"/>
              <a:ext cx="19818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t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Дрозд</a:t>
              </a:r>
              <a:endParaRPr lang="tt-RU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tt-RU" dirty="0">
                  <a:latin typeface="Times New Roman" pitchFamily="18" charset="0"/>
                  <a:cs typeface="Times New Roman" pitchFamily="18" charset="0"/>
                </a:rPr>
                <a:t>(миләш </a:t>
              </a:r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чыпчыгы)</a:t>
              </a:r>
              <a:endParaRPr lang="ru-RU" dirty="0"/>
            </a:p>
          </p:txBody>
        </p:sp>
      </p:grpSp>
      <p:sp>
        <p:nvSpPr>
          <p:cNvPr id="46" name="Багетная рамка 45"/>
          <p:cNvSpPr/>
          <p:nvPr/>
        </p:nvSpPr>
        <p:spPr>
          <a:xfrm>
            <a:off x="2339752" y="1387403"/>
            <a:ext cx="2240100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Багетная рамка 46"/>
          <p:cNvSpPr/>
          <p:nvPr/>
        </p:nvSpPr>
        <p:spPr>
          <a:xfrm>
            <a:off x="657147" y="5696013"/>
            <a:ext cx="2355931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1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44" grpId="0" animBg="1"/>
      <p:bldP spid="45" grpId="0" animBg="1"/>
      <p:bldP spid="46" grpId="1" animBg="1"/>
      <p:bldP spid="47" grpId="0" animBg="1"/>
      <p:bldP spid="4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32656"/>
            <a:ext cx="835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Кайсы чыпчык гөмер буе бер берсенә тугырылык </a:t>
            </a:r>
            <a:r>
              <a:rPr lang="tt-RU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күрсәтә</a:t>
            </a:r>
            <a:r>
              <a:rPr lang="tt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94892" y="885829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птицы хранят верность друг другу всю жизнь? 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2" descr="http://fermer02.ru/uploads/posts/2010-01/1263206127_125506_p10200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" b="3837"/>
          <a:stretch/>
        </p:blipFill>
        <p:spPr bwMode="auto">
          <a:xfrm>
            <a:off x="467544" y="1311780"/>
            <a:ext cx="4171594" cy="26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www.yasniy-den.ru/wp-content/uploads/2012/02/lebedi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1084"/>
            <a:ext cx="4171594" cy="260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900igr.net/datai/nasekomye-i-ptitsy/Ptitsy-utki.files/0019-018-Sinekrylyj-chiro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7282" r="3460"/>
          <a:stretch/>
        </p:blipFill>
        <p:spPr bwMode="auto">
          <a:xfrm>
            <a:off x="4762004" y="1330238"/>
            <a:ext cx="3914452" cy="256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xsunx.ru/data/media/21/induk-indushk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6560" r="14274" b="41962"/>
          <a:stretch/>
        </p:blipFill>
        <p:spPr bwMode="auto">
          <a:xfrm>
            <a:off x="4735252" y="3941765"/>
            <a:ext cx="3941204" cy="262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8236854" y="6176054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далее 41">
            <a:hlinkClick r:id="" action="ppaction://hlinkshowjump?jump=nextslide" highlightClick="1"/>
          </p:cNvPr>
          <p:cNvSpPr/>
          <p:nvPr/>
        </p:nvSpPr>
        <p:spPr>
          <a:xfrm>
            <a:off x="7236296" y="6381328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зад 42">
            <a:hlinkClick r:id="" action="ppaction://hlinkshowjump?jump=previousslide" highlightClick="1"/>
          </p:cNvPr>
          <p:cNvSpPr/>
          <p:nvPr/>
        </p:nvSpPr>
        <p:spPr>
          <a:xfrm>
            <a:off x="6650767" y="6381328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6823862" y="1484784"/>
            <a:ext cx="1582400" cy="491819"/>
            <a:chOff x="6439411" y="2961197"/>
            <a:chExt cx="1582400" cy="67624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6439411" y="2961197"/>
              <a:ext cx="1582400" cy="676244"/>
              <a:chOff x="5065982" y="3428999"/>
              <a:chExt cx="1306218" cy="58477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grp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5065982" y="3428999"/>
                <a:ext cx="1306218" cy="584775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6515191" y="3111732"/>
              <a:ext cx="1434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Үрдәк (утка)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568191" y="5949280"/>
            <a:ext cx="1756272" cy="579722"/>
            <a:chOff x="1444074" y="5704621"/>
            <a:chExt cx="1756272" cy="579722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1444074" y="5704621"/>
              <a:ext cx="1756272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476924" y="5818206"/>
              <a:ext cx="17234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Аккош (лебед</a:t>
              </a:r>
              <a:r>
                <a:rPr lang="ru-RU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ь</a:t>
              </a:r>
              <a:r>
                <a:rPr lang="tt-RU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801884" y="3988090"/>
            <a:ext cx="1654771" cy="579722"/>
            <a:chOff x="6788870" y="3961582"/>
            <a:chExt cx="1654771" cy="579722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6788870" y="3961582"/>
              <a:ext cx="1617400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798639" y="4066777"/>
              <a:ext cx="16450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Күркә (индюк)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85517" y="3314284"/>
            <a:ext cx="1414829" cy="502568"/>
            <a:chOff x="1316402" y="3299319"/>
            <a:chExt cx="1414829" cy="57972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316402" y="3299319"/>
              <a:ext cx="1414829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444073" y="3404514"/>
              <a:ext cx="11594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Каз (гусь)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Багетная рамка 29"/>
          <p:cNvSpPr/>
          <p:nvPr/>
        </p:nvSpPr>
        <p:spPr>
          <a:xfrm>
            <a:off x="6807670" y="1378376"/>
            <a:ext cx="1821866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агетная рамка 28"/>
          <p:cNvSpPr/>
          <p:nvPr/>
        </p:nvSpPr>
        <p:spPr>
          <a:xfrm>
            <a:off x="1623939" y="3253843"/>
            <a:ext cx="1737983" cy="67172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Багетная рамка 27"/>
          <p:cNvSpPr/>
          <p:nvPr/>
        </p:nvSpPr>
        <p:spPr>
          <a:xfrm>
            <a:off x="6801884" y="3941765"/>
            <a:ext cx="1802897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Багетная рамка 26"/>
          <p:cNvSpPr/>
          <p:nvPr/>
        </p:nvSpPr>
        <p:spPr>
          <a:xfrm>
            <a:off x="1494712" y="5892718"/>
            <a:ext cx="1903230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29" grpId="0" animBg="1"/>
      <p:bldP spid="28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3418" y="431174"/>
            <a:ext cx="6796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Кайсы чыпчыкның томшыгы капчыкка охшаган?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9068" y="908720"/>
            <a:ext cx="5072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Клюв какой птицы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похож на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мешок? </a:t>
            </a:r>
          </a:p>
        </p:txBody>
      </p:sp>
      <p:pic>
        <p:nvPicPr>
          <p:cNvPr id="9" name="Picture 12" descr="http://xsunx.ru/data/media/21/induk-indush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6560" r="46177" b="41962"/>
          <a:stretch/>
        </p:blipFill>
        <p:spPr bwMode="auto">
          <a:xfrm>
            <a:off x="5868144" y="1422410"/>
            <a:ext cx="2808312" cy="458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efaun.ru/wp-content/uploads/2011-12-13/pelikany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 b="4370"/>
          <a:stretch/>
        </p:blipFill>
        <p:spPr bwMode="auto">
          <a:xfrm>
            <a:off x="3141914" y="1412776"/>
            <a:ext cx="2654222" cy="45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900igr.net/datas/stikhi/Gde-obedal-vorobej.files/0008-008-S-ZHURAVLEM-poel-pshen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r="48529" b="12936"/>
          <a:stretch/>
        </p:blipFill>
        <p:spPr bwMode="auto">
          <a:xfrm>
            <a:off x="491975" y="1422410"/>
            <a:ext cx="2567857" cy="458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877836" y="5873614"/>
            <a:ext cx="1796134" cy="579722"/>
            <a:chOff x="1440570" y="5704621"/>
            <a:chExt cx="1796134" cy="579722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444074" y="5704621"/>
              <a:ext cx="1756272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440570" y="5818206"/>
              <a:ext cx="17961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Торна (журавль)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744300" y="5873614"/>
            <a:ext cx="1756272" cy="579722"/>
            <a:chOff x="1444074" y="5704621"/>
            <a:chExt cx="1756272" cy="57972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1444074" y="5704621"/>
              <a:ext cx="1756272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24843" y="5818206"/>
              <a:ext cx="10275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Пеликан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426944" y="5873614"/>
            <a:ext cx="1756272" cy="579722"/>
            <a:chOff x="6358865" y="5192914"/>
            <a:chExt cx="1756272" cy="57972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358865" y="5192914"/>
              <a:ext cx="1756272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6430927" y="5306499"/>
              <a:ext cx="16450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Күркә (индюк)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Багетная рамка 24"/>
          <p:cNvSpPr/>
          <p:nvPr/>
        </p:nvSpPr>
        <p:spPr>
          <a:xfrm>
            <a:off x="6458028" y="5811158"/>
            <a:ext cx="1802897" cy="642178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агетная рамка 25"/>
          <p:cNvSpPr/>
          <p:nvPr/>
        </p:nvSpPr>
        <p:spPr>
          <a:xfrm>
            <a:off x="3670821" y="5811158"/>
            <a:ext cx="1903230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агетная рамка 23"/>
          <p:cNvSpPr/>
          <p:nvPr/>
        </p:nvSpPr>
        <p:spPr>
          <a:xfrm>
            <a:off x="841478" y="5827612"/>
            <a:ext cx="1796134" cy="67172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animalbox.ru/wp-content/uploads/2011/06/rozoviy_pel_eat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7115"/>
            <a:ext cx="8669504" cy="65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8236854" y="6320070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7236296" y="6530719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6650767" y="6530719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1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6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1811" y="260648"/>
            <a:ext cx="6323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Чаңгыны нинди агачтан ясыйлар?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764704"/>
            <a:ext cx="6738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Какое дерево используют для изготовления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лыж?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www.parkfoto.ru/wp-content/uploads/2009/05/blue-white-green-dscf27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6370"/>
            <a:ext cx="2736304" cy="46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adsamslabo.ru/images/stories/1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1" r="15219" b="18714"/>
          <a:stretch/>
        </p:blipFill>
        <p:spPr bwMode="auto">
          <a:xfrm>
            <a:off x="3275856" y="1226368"/>
            <a:ext cx="2736304" cy="46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urizm-lib.ru/img/n/nowak_a_w/apteka/72-dub_chereshchatyj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8" r="15118"/>
          <a:stretch/>
        </p:blipFill>
        <p:spPr bwMode="auto">
          <a:xfrm>
            <a:off x="6084168" y="1226370"/>
            <a:ext cx="2592288" cy="464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963536" y="5652537"/>
            <a:ext cx="1778548" cy="584775"/>
            <a:chOff x="665863" y="5569835"/>
            <a:chExt cx="2032352" cy="584775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5" name="Группа 24"/>
            <p:cNvGrpSpPr/>
            <p:nvPr/>
          </p:nvGrpSpPr>
          <p:grpSpPr>
            <a:xfrm>
              <a:off x="665863" y="5569835"/>
              <a:ext cx="2032352" cy="584775"/>
              <a:chOff x="5065982" y="3429000"/>
              <a:chExt cx="1306218" cy="584775"/>
            </a:xfrm>
            <a:grpFill/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grp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94985" y="5659641"/>
              <a:ext cx="1649426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Каен (берёза)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745346" y="5681028"/>
            <a:ext cx="1797323" cy="584775"/>
            <a:chOff x="3737674" y="5578277"/>
            <a:chExt cx="1797323" cy="584775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3753019" y="5578277"/>
              <a:ext cx="1781978" cy="584775"/>
              <a:chOff x="5065982" y="3429000"/>
              <a:chExt cx="1306218" cy="584775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737674" y="5668083"/>
              <a:ext cx="17704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Өрәңге (клён)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481849" y="5670334"/>
            <a:ext cx="1747472" cy="595469"/>
            <a:chOff x="6182444" y="5569834"/>
            <a:chExt cx="2054409" cy="595469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Группа 20"/>
            <p:cNvGrpSpPr/>
            <p:nvPr/>
          </p:nvGrpSpPr>
          <p:grpSpPr>
            <a:xfrm>
              <a:off x="6182444" y="5569834"/>
              <a:ext cx="2054409" cy="595469"/>
              <a:chOff x="5065982" y="3429000"/>
              <a:chExt cx="1306218" cy="584775"/>
            </a:xfrm>
            <a:grpFill/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grp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432782" y="5657220"/>
              <a:ext cx="1739618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Имән (дуб)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Багетная рамка 28"/>
          <p:cNvSpPr/>
          <p:nvPr/>
        </p:nvSpPr>
        <p:spPr>
          <a:xfrm>
            <a:off x="6440864" y="5612804"/>
            <a:ext cx="1802897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Багетная рамка 27"/>
          <p:cNvSpPr/>
          <p:nvPr/>
        </p:nvSpPr>
        <p:spPr>
          <a:xfrm>
            <a:off x="3745346" y="5637594"/>
            <a:ext cx="1797323" cy="67172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агетная рамка 29"/>
          <p:cNvSpPr/>
          <p:nvPr/>
        </p:nvSpPr>
        <p:spPr>
          <a:xfrm>
            <a:off x="977253" y="5607780"/>
            <a:ext cx="1813572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236854" y="6176054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29" grpId="0" animBg="1"/>
      <p:bldP spid="28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028.radikal.ru/0908/4b/6dc8310002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5" y="404664"/>
            <a:ext cx="3672408" cy="27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dec.ru/images/dub_skalny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42" y="414737"/>
            <a:ext cx="4332121" cy="28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1000listnik.ru/uploads/posts/2010-07/1278250449_os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5" y="3285442"/>
            <a:ext cx="3672408" cy="290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ad.ua/wp-content/uploads/2011_deciduous_trees/09_Acer_pseudoplatanus_Leopoldii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42" y="3284984"/>
            <a:ext cx="4308182" cy="29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2646101" y="5546225"/>
            <a:ext cx="1497375" cy="584775"/>
            <a:chOff x="5065982" y="3429000"/>
            <a:chExt cx="1306218" cy="58477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5076056" y="3429000"/>
              <a:ext cx="1234210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065982" y="3429000"/>
              <a:ext cx="13062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lang="ru-RU" sz="3200" b="1" cap="none" spc="0" dirty="0">
                <a:ln w="11430"/>
                <a:solidFill>
                  <a:srgbClr val="FF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606477" y="2416671"/>
            <a:ext cx="1582400" cy="676244"/>
            <a:chOff x="5065982" y="3429000"/>
            <a:chExt cx="1306218" cy="5847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9" name="Прямоугольник 28"/>
            <p:cNvSpPr/>
            <p:nvPr/>
          </p:nvSpPr>
          <p:spPr>
            <a:xfrm>
              <a:off x="5076056" y="3429000"/>
              <a:ext cx="1234210" cy="579722"/>
            </a:xfrm>
            <a:prstGeom prst="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065982" y="3429000"/>
              <a:ext cx="1306218" cy="584775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lang="ru-RU" sz="3200" b="1" cap="none" spc="0" dirty="0">
                <a:ln w="11430"/>
                <a:solidFill>
                  <a:srgbClr val="FF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650767" y="5551278"/>
            <a:ext cx="1711765" cy="584775"/>
            <a:chOff x="5065982" y="3429000"/>
            <a:chExt cx="1306218" cy="584775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5076056" y="3429000"/>
              <a:ext cx="1234210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065982" y="3429000"/>
              <a:ext cx="13062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lang="ru-RU" sz="3200" b="1" cap="none" spc="0" dirty="0">
                <a:ln w="11430"/>
                <a:solidFill>
                  <a:srgbClr val="FF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349688" y="75036"/>
            <a:ext cx="6374836" cy="2384799"/>
            <a:chOff x="731805" y="1556792"/>
            <a:chExt cx="7521059" cy="2384799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731805" y="1556792"/>
              <a:ext cx="7521059" cy="2384799"/>
              <a:chOff x="827584" y="404664"/>
              <a:chExt cx="7560840" cy="3816424"/>
            </a:xfrm>
          </p:grpSpPr>
          <p:sp>
            <p:nvSpPr>
              <p:cNvPr id="41" name="Горизонтальный свиток 40"/>
              <p:cNvSpPr/>
              <p:nvPr/>
            </p:nvSpPr>
            <p:spPr>
              <a:xfrm>
                <a:off x="827584" y="404664"/>
                <a:ext cx="7560840" cy="3816424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Умножение 41"/>
              <p:cNvSpPr/>
              <p:nvPr/>
            </p:nvSpPr>
            <p:spPr>
              <a:xfrm>
                <a:off x="7884368" y="2924747"/>
                <a:ext cx="360040" cy="684273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Прямоугольник 38"/>
            <p:cNvSpPr/>
            <p:nvPr/>
          </p:nvSpPr>
          <p:spPr>
            <a:xfrm>
              <a:off x="1241851" y="2808371"/>
              <a:ext cx="63478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Среди этих деревьев только у одного  листья осенью не краснеют. Найди это дерево.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241851" y="2132856"/>
              <a:ext cx="63478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Бу 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агачлар арасында берсенең генә көз көне яфраклары кызармый. Шул агачны тап.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706516" y="2346828"/>
            <a:ext cx="1532306" cy="721627"/>
            <a:chOff x="5487966" y="1482833"/>
            <a:chExt cx="1532306" cy="59975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5487966" y="1502864"/>
              <a:ext cx="1532306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44085" y="1482833"/>
              <a:ext cx="1076187" cy="58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Имән</a:t>
              </a:r>
            </a:p>
            <a:p>
              <a:r>
                <a:rPr lang="tt-RU" sz="2000" dirty="0" smtClean="0">
                  <a:latin typeface="Times New Roman" pitchFamily="18" charset="0"/>
                  <a:cs typeface="Times New Roman" pitchFamily="18" charset="0"/>
                </a:rPr>
                <a:t>(дуб)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803108" y="2400850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Миләш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(рябина)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31349" y="5482143"/>
            <a:ext cx="992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 Усак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(осина)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94438" y="5489722"/>
            <a:ext cx="987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Өрәңге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(клён)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86701" y="236349"/>
            <a:ext cx="8537823" cy="6471702"/>
            <a:chOff x="467544" y="332094"/>
            <a:chExt cx="7920879" cy="6108910"/>
          </a:xfrm>
        </p:grpSpPr>
        <p:pic>
          <p:nvPicPr>
            <p:cNvPr id="44" name="Picture 2" descr="http://tipslife.ru/uploads/posts/2011-09/1316265645_0_2f5d9_2aae4c37_XL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4" r="4870" b="32638"/>
            <a:stretch/>
          </p:blipFill>
          <p:spPr bwMode="auto">
            <a:xfrm>
              <a:off x="467544" y="332094"/>
              <a:ext cx="3865755" cy="295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http://stat17.privet.ru/lr/09241f37ffa71e8d76fe4301f3f40c2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299228"/>
              <a:ext cx="3865755" cy="31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http://fonwall.ru/user-content/uploads/wall/o/35/klen_derevo_pole_osen_trava_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300" y="3284983"/>
              <a:ext cx="4055123" cy="3135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Управляющая кнопка: домой 7">
            <a:hlinkClick r:id="rId10" action="ppaction://hlinksldjump" highlightClick="1"/>
          </p:cNvPr>
          <p:cNvSpPr/>
          <p:nvPr/>
        </p:nvSpPr>
        <p:spPr>
          <a:xfrm>
            <a:off x="8308862" y="6320070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236296" y="6497402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6650767" y="6497402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агетная рамка 46"/>
          <p:cNvSpPr/>
          <p:nvPr/>
        </p:nvSpPr>
        <p:spPr>
          <a:xfrm>
            <a:off x="2467602" y="2394400"/>
            <a:ext cx="1797323" cy="74191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Багетная рамка 48"/>
          <p:cNvSpPr/>
          <p:nvPr/>
        </p:nvSpPr>
        <p:spPr>
          <a:xfrm>
            <a:off x="2349688" y="5454221"/>
            <a:ext cx="1797323" cy="67172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Багетная рамка 47"/>
          <p:cNvSpPr/>
          <p:nvPr/>
        </p:nvSpPr>
        <p:spPr>
          <a:xfrm>
            <a:off x="6548960" y="2341441"/>
            <a:ext cx="1813572" cy="72701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Багетная рамка 42"/>
          <p:cNvSpPr/>
          <p:nvPr/>
        </p:nvSpPr>
        <p:spPr>
          <a:xfrm>
            <a:off x="6500354" y="5426366"/>
            <a:ext cx="1802897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0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48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lifeglobe.net/media/entry/3984/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880319" cy="58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lower.onego.ru/conifer/ena_86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476673"/>
            <a:ext cx="2520280" cy="58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photowanderers.com/wp/wp-content/uploads/gallery/sequoia-national-forest/i0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45463"/>
            <a:ext cx="2880321" cy="58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1670067" y="234277"/>
            <a:ext cx="6395620" cy="2622552"/>
            <a:chOff x="731805" y="1556792"/>
            <a:chExt cx="7545580" cy="2002331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731805" y="1556792"/>
              <a:ext cx="7521059" cy="2002331"/>
              <a:chOff x="827584" y="404664"/>
              <a:chExt cx="7560840" cy="3204356"/>
            </a:xfrm>
          </p:grpSpPr>
          <p:sp>
            <p:nvSpPr>
              <p:cNvPr id="34" name="Горизонтальный свиток 33"/>
              <p:cNvSpPr/>
              <p:nvPr/>
            </p:nvSpPr>
            <p:spPr>
              <a:xfrm>
                <a:off x="827584" y="404664"/>
                <a:ext cx="7560840" cy="3204356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Умножение 34"/>
              <p:cNvSpPr/>
              <p:nvPr/>
            </p:nvSpPr>
            <p:spPr>
              <a:xfrm>
                <a:off x="7845492" y="2414655"/>
                <a:ext cx="464711" cy="552888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2" name="Прямоугольник 31"/>
            <p:cNvSpPr/>
            <p:nvPr/>
          </p:nvSpPr>
          <p:spPr>
            <a:xfrm>
              <a:off x="1241850" y="2533774"/>
              <a:ext cx="70355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 мире самое высокое дерево, высота достигает до 112 м.</a:t>
              </a:r>
            </a:p>
            <a:p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241850" y="2132856"/>
              <a:ext cx="6867755" cy="239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Дөньяда иң биек агач, биеклеге 112 метрга хәтле җитә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888430" y="5878988"/>
            <a:ext cx="1414829" cy="579722"/>
            <a:chOff x="6614565" y="3515416"/>
            <a:chExt cx="1414829" cy="57972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6614565" y="3515416"/>
              <a:ext cx="1414829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842001" y="3625664"/>
              <a:ext cx="10082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Секвойя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354317" y="5805264"/>
            <a:ext cx="1414829" cy="646331"/>
            <a:chOff x="3728150" y="3501008"/>
            <a:chExt cx="1414829" cy="64633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728150" y="3520469"/>
              <a:ext cx="1414829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061732" y="3501008"/>
              <a:ext cx="9044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Сосна</a:t>
              </a:r>
            </a:p>
            <a:p>
              <a:pPr algn="ctr"/>
              <a:r>
                <a:rPr lang="ru-RU" dirty="0" err="1" smtClean="0">
                  <a:latin typeface="Times New Roman" pitchFamily="18" charset="0"/>
                  <a:cs typeface="Times New Roman" pitchFamily="18" charset="0"/>
                </a:rPr>
                <a:t>нарат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75575" y="5877272"/>
            <a:ext cx="1582400" cy="559553"/>
            <a:chOff x="1080499" y="3520469"/>
            <a:chExt cx="1582400" cy="67624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080499" y="3520469"/>
              <a:ext cx="1582400" cy="676244"/>
              <a:chOff x="5065982" y="3429000"/>
              <a:chExt cx="1306218" cy="58477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grp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1259632" y="3583973"/>
              <a:ext cx="1213638" cy="5196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>
                  <a:latin typeface="Times New Roman" pitchFamily="18" charset="0"/>
                  <a:cs typeface="Times New Roman" pitchFamily="18" charset="0"/>
                </a:rPr>
                <a:t>Эвкалипт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308862" y="6320070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агетная рамка 35"/>
          <p:cNvSpPr/>
          <p:nvPr/>
        </p:nvSpPr>
        <p:spPr>
          <a:xfrm>
            <a:off x="473557" y="5748702"/>
            <a:ext cx="1802897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Багетная рамка 36"/>
          <p:cNvSpPr/>
          <p:nvPr/>
        </p:nvSpPr>
        <p:spPr>
          <a:xfrm>
            <a:off x="3275856" y="5781610"/>
            <a:ext cx="1797323" cy="67172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Багетная рамка 37"/>
          <p:cNvSpPr/>
          <p:nvPr/>
        </p:nvSpPr>
        <p:spPr>
          <a:xfrm>
            <a:off x="5888430" y="5733256"/>
            <a:ext cx="1813572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7236296" y="6497402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6650767" y="6497402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31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00834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tt-RU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өянең өркәче </a:t>
            </a:r>
            <a:r>
              <a:rPr lang="tt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нәрсәдән </a:t>
            </a:r>
            <a:r>
              <a:rPr lang="tt-RU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тора?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842864" y="5589240"/>
            <a:ext cx="2368624" cy="532337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айдан (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</a:t>
            </a:r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bbsimg.ngfiles.com/15/23173000/ngbbs4e48ef1c8f62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56" y="1161649"/>
            <a:ext cx="6360193" cy="40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08132" y="908720"/>
            <a:ext cx="3747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чего состоит горб верблюда?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42864" y="5589241"/>
            <a:ext cx="2368624" cy="57606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3355504" y="5617521"/>
            <a:ext cx="2368624" cy="532337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Сөяктән(кость)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5875784" y="5617521"/>
            <a:ext cx="2368624" cy="532337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Иттән (мясо)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355504" y="5589240"/>
            <a:ext cx="2368624" cy="560619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5875784" y="5589240"/>
            <a:ext cx="2368624" cy="560619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2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1387 L 0.00261 -0.119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66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 animBg="1"/>
      <p:bldP spid="13" grpId="0" animBg="1"/>
      <p:bldP spid="9" grpId="0" animBg="1"/>
      <p:bldP spid="9" grpId="1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domir.ru/l-art/images/paradenia/paradeni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7686"/>
            <a:ext cx="2664296" cy="58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tirov.com/wp-content/uploads/2011/09/banannadere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5"/>
            <a:ext cx="2721189" cy="58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nexvorat.ru/images/stories/caca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7"/>
          <a:stretch/>
        </p:blipFill>
        <p:spPr bwMode="auto">
          <a:xfrm>
            <a:off x="3275855" y="332656"/>
            <a:ext cx="2520281" cy="582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1237754" y="191358"/>
            <a:ext cx="6395620" cy="3158372"/>
            <a:chOff x="731805" y="1556791"/>
            <a:chExt cx="7545580" cy="2197702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731805" y="1556791"/>
              <a:ext cx="7521059" cy="2197701"/>
              <a:chOff x="827584" y="404663"/>
              <a:chExt cx="7560840" cy="3517009"/>
            </a:xfrm>
          </p:grpSpPr>
          <p:sp>
            <p:nvSpPr>
              <p:cNvPr id="34" name="Горизонтальный свиток 33"/>
              <p:cNvSpPr/>
              <p:nvPr/>
            </p:nvSpPr>
            <p:spPr>
              <a:xfrm>
                <a:off x="827584" y="404663"/>
                <a:ext cx="7560840" cy="3517009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Умножение 34"/>
              <p:cNvSpPr/>
              <p:nvPr/>
            </p:nvSpPr>
            <p:spPr>
              <a:xfrm>
                <a:off x="7845492" y="2815579"/>
                <a:ext cx="464711" cy="552888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2" name="Прямоугольник 31"/>
            <p:cNvSpPr/>
            <p:nvPr/>
          </p:nvSpPr>
          <p:spPr>
            <a:xfrm>
              <a:off x="1241850" y="2533774"/>
              <a:ext cx="7035535" cy="1220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Плоды этого дерева вырастают прямо </a:t>
              </a:r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стволе из </a:t>
              </a:r>
              <a:endPara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отвратительно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пахнущих цветов, </a:t>
              </a:r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опыленных </a:t>
              </a:r>
            </a:p>
            <a:p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навозными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мухами.</a:t>
              </a:r>
            </a:p>
            <a:p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А напиток из семян мы пьем с удовольствием. </a:t>
              </a:r>
            </a:p>
            <a:p>
              <a:endPara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241850" y="1905639"/>
              <a:ext cx="6867755" cy="835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Бу агачның җимешләре җирәнгеч исле 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чәчәкләрдән </a:t>
              </a:r>
            </a:p>
            <a:p>
              <a:pPr algn="ctr"/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барлыкка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килә.Ләкин 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аннан ясалган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эчемлекне </a:t>
              </a:r>
              <a:endParaRPr lang="tt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бик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яратып эчәбез.</a:t>
              </a:r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25933" y="5970098"/>
            <a:ext cx="1414829" cy="527304"/>
            <a:chOff x="925933" y="5229200"/>
            <a:chExt cx="1414829" cy="5797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925933" y="5229200"/>
              <a:ext cx="1414829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286693" y="5334395"/>
              <a:ext cx="7667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Кокос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370606" y="5970098"/>
            <a:ext cx="1582400" cy="474317"/>
            <a:chOff x="6413683" y="5157192"/>
            <a:chExt cx="1582400" cy="67624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413683" y="5157192"/>
              <a:ext cx="1582400" cy="676244"/>
              <a:chOff x="5065982" y="3429000"/>
              <a:chExt cx="1306218" cy="58477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grp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6814923" y="5307726"/>
              <a:ext cx="7697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Банан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717757" y="5970098"/>
            <a:ext cx="1414829" cy="483238"/>
            <a:chOff x="3843475" y="5220489"/>
            <a:chExt cx="1414829" cy="57972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843475" y="5220489"/>
              <a:ext cx="1414829" cy="579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189555" y="5334395"/>
              <a:ext cx="7648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Какао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308862" y="6320070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агетная рамка 41"/>
          <p:cNvSpPr/>
          <p:nvPr/>
        </p:nvSpPr>
        <p:spPr>
          <a:xfrm>
            <a:off x="6256161" y="5853618"/>
            <a:ext cx="1797323" cy="67172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Багетная рамка 42"/>
          <p:cNvSpPr/>
          <p:nvPr/>
        </p:nvSpPr>
        <p:spPr>
          <a:xfrm>
            <a:off x="3518385" y="5830877"/>
            <a:ext cx="1813572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Багетная рамка 40"/>
          <p:cNvSpPr/>
          <p:nvPr/>
        </p:nvSpPr>
        <p:spPr>
          <a:xfrm>
            <a:off x="768618" y="5851439"/>
            <a:ext cx="1802897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7236296" y="6497402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6650767" y="6497402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8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7236296" y="6425394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6650767" y="6425394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tirov.com/wp-content/uploads/2011/09/banannadere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3"/>
            <a:ext cx="2721189" cy="57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nexvorat.ru/images/stories/caca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7"/>
          <a:stretch/>
        </p:blipFill>
        <p:spPr bwMode="auto">
          <a:xfrm>
            <a:off x="3275855" y="404664"/>
            <a:ext cx="2520281" cy="575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/>
          <p:cNvGrpSpPr/>
          <p:nvPr/>
        </p:nvGrpSpPr>
        <p:grpSpPr>
          <a:xfrm>
            <a:off x="539551" y="403336"/>
            <a:ext cx="2664297" cy="5772719"/>
            <a:chOff x="539553" y="1245432"/>
            <a:chExt cx="3836571" cy="4902901"/>
          </a:xfrm>
        </p:grpSpPr>
        <p:pic>
          <p:nvPicPr>
            <p:cNvPr id="43" name="Picture 4" descr="http://nibler.ru/uploads/posts/2011-11/1320303411_1.jpe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46" b="9752"/>
            <a:stretch/>
          </p:blipFill>
          <p:spPr bwMode="auto">
            <a:xfrm>
              <a:off x="539553" y="1245432"/>
              <a:ext cx="3836571" cy="490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 descr="http://go3.imgsmail.ru/imgpreview?key=http%3A//stat17.privet.ru/lr/0a0922844308dbbf6aeb2331719a4040&amp;mb=imgdb_preview_47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63" b="4094"/>
            <a:stretch/>
          </p:blipFill>
          <p:spPr bwMode="auto">
            <a:xfrm rot="11724733">
              <a:off x="3434349" y="2936832"/>
              <a:ext cx="509859" cy="496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http://go4.imgsmail.ru/imgpreview?key=http%3A//www.doctors.am/content/b/f5954d9588e35793a4ab7a6f7acab3f9.jpg&amp;mb=imgdb_preview_488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r="17425"/>
            <a:stretch/>
          </p:blipFill>
          <p:spPr bwMode="auto">
            <a:xfrm>
              <a:off x="3570043" y="3485772"/>
              <a:ext cx="554730" cy="573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721366" y="37097"/>
            <a:ext cx="7989111" cy="4050537"/>
            <a:chOff x="539551" y="144321"/>
            <a:chExt cx="7989111" cy="4050537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539551" y="144321"/>
              <a:ext cx="7963149" cy="4050537"/>
              <a:chOff x="827584" y="373456"/>
              <a:chExt cx="7560840" cy="2687360"/>
            </a:xfrm>
          </p:grpSpPr>
          <p:sp>
            <p:nvSpPr>
              <p:cNvPr id="34" name="Горизонтальный свиток 33"/>
              <p:cNvSpPr/>
              <p:nvPr/>
            </p:nvSpPr>
            <p:spPr>
              <a:xfrm>
                <a:off x="827584" y="373456"/>
                <a:ext cx="7560840" cy="2687360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Умножение 34"/>
              <p:cNvSpPr/>
              <p:nvPr/>
            </p:nvSpPr>
            <p:spPr>
              <a:xfrm>
                <a:off x="7815897" y="2313830"/>
                <a:ext cx="428510" cy="406853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2" name="Прямоугольник 31"/>
            <p:cNvSpPr/>
            <p:nvPr/>
          </p:nvSpPr>
          <p:spPr>
            <a:xfrm>
              <a:off x="1079577" y="2204864"/>
              <a:ext cx="7449085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Это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дерево не умирает, если с него сорвать кору; в дупле могут </a:t>
              </a:r>
              <a:endPara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спать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 30 </a:t>
              </a:r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человек. Плоды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форме напоминают огурцы, </a:t>
              </a:r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вкусу</a:t>
              </a:r>
            </a:p>
            <a:p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–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телятину; если их сжечь, </a:t>
              </a:r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получается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мыло. </a:t>
              </a:r>
            </a:p>
            <a:p>
              <a:r>
                <a:rPr lang="ru-RU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Из 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листьев этого дерева варят суп.</a:t>
              </a:r>
            </a:p>
            <a:p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079577" y="1032807"/>
              <a:ext cx="7271443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Бу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агачның кайрысын салдырсаң,ул үлми; аның куышына 30 кеше сыя. </a:t>
              </a:r>
            </a:p>
            <a:p>
              <a:pPr algn="just"/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Җимешләре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кыяр формасында, тәме – бозау итенә охшаган; аны </a:t>
              </a:r>
            </a:p>
            <a:p>
              <a:pPr algn="just"/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яндырсаң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 сабынга 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әйләнә. Яфракларыннан </a:t>
              </a:r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аш пешерәләр.</a:t>
              </a:r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475656" y="5661248"/>
            <a:ext cx="1414829" cy="579722"/>
            <a:chOff x="1631220" y="5373216"/>
            <a:chExt cx="1414829" cy="57972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631220" y="5373216"/>
              <a:ext cx="1414829" cy="5797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871699" y="5498500"/>
              <a:ext cx="8723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>
                  <a:latin typeface="Times New Roman" pitchFamily="18" charset="0"/>
                  <a:cs typeface="Times New Roman" pitchFamily="18" charset="0"/>
                </a:rPr>
                <a:t>Баобаб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721366" y="922177"/>
            <a:ext cx="3528392" cy="4451040"/>
            <a:chOff x="793374" y="1052736"/>
            <a:chExt cx="3528392" cy="4647426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93374" y="1052736"/>
              <a:ext cx="3528392" cy="464742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Одно из самых толстых деревьев - окружность ствола достигает 25 м, высота 18-25 м. Баобаб живёт до 4-5 тыс.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лет. Это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дерево не умирает, если с него сорвать кору; в дупле могут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спать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до 30 человек. </a:t>
              </a: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Плоды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по форме напоминают огурцы, по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вкусу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– телятину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;</a:t>
              </a:r>
            </a:p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если их сжечь, получается мыло. 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   Из листьев этого дерева варят суп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Юан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агач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tt-RU" sz="1600" dirty="0" smtClean="0">
                  <a:latin typeface="Times New Roman" pitchFamily="18" charset="0"/>
                  <a:cs typeface="Times New Roman" pitchFamily="18" charset="0"/>
                </a:rPr>
                <a:t>әйләнәсе 25 м, биеклеге 18-25 м. Бу агач 4-5 мең ел яши.</a:t>
              </a:r>
              <a:r>
                <a:rPr lang="tt-RU" sz="1600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t-RU" sz="1600" dirty="0">
                  <a:latin typeface="Times New Roman" pitchFamily="18" charset="0"/>
                  <a:cs typeface="Times New Roman" pitchFamily="18" charset="0"/>
                </a:rPr>
                <a:t>Бу агачның </a:t>
              </a:r>
              <a:r>
                <a:rPr lang="tt-RU" sz="1600" dirty="0" smtClean="0">
                  <a:latin typeface="Times New Roman" pitchFamily="18" charset="0"/>
                  <a:cs typeface="Times New Roman" pitchFamily="18" charset="0"/>
                </a:rPr>
                <a:t>кайрысын салдырсаң, ул </a:t>
              </a:r>
              <a:r>
                <a:rPr lang="tt-RU" sz="1600" dirty="0">
                  <a:latin typeface="Times New Roman" pitchFamily="18" charset="0"/>
                  <a:cs typeface="Times New Roman" pitchFamily="18" charset="0"/>
                </a:rPr>
                <a:t>үлми; аның куышына 30 кеше сыя. </a:t>
              </a:r>
            </a:p>
            <a:p>
              <a:r>
                <a:rPr lang="tt-RU" sz="1600" dirty="0">
                  <a:latin typeface="Times New Roman" pitchFamily="18" charset="0"/>
                  <a:cs typeface="Times New Roman" pitchFamily="18" charset="0"/>
                </a:rPr>
                <a:t>   Җимешләре кыяр формасында, тәме – бозау итенә охшаган; аны </a:t>
              </a:r>
              <a:r>
                <a:rPr lang="tt-RU" sz="1600" dirty="0" smtClean="0">
                  <a:latin typeface="Times New Roman" pitchFamily="18" charset="0"/>
                  <a:cs typeface="Times New Roman" pitchFamily="18" charset="0"/>
                </a:rPr>
                <a:t>яндырсаң </a:t>
              </a:r>
            </a:p>
            <a:p>
              <a:r>
                <a:rPr lang="tt-RU" sz="16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tt-RU" sz="1600" dirty="0">
                  <a:latin typeface="Times New Roman" pitchFamily="18" charset="0"/>
                  <a:cs typeface="Times New Roman" pitchFamily="18" charset="0"/>
                </a:rPr>
                <a:t>сабынга әйләнә. Яфракларыннан аш пешерәләр.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ru-RU" sz="1400" dirty="0"/>
            </a:p>
          </p:txBody>
        </p:sp>
        <p:sp>
          <p:nvSpPr>
            <p:cNvPr id="41" name="Умножение 40"/>
            <p:cNvSpPr/>
            <p:nvPr/>
          </p:nvSpPr>
          <p:spPr>
            <a:xfrm>
              <a:off x="3691531" y="5033655"/>
              <a:ext cx="410818" cy="47486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67944" y="5670169"/>
            <a:ext cx="1414829" cy="579722"/>
            <a:chOff x="3978158" y="5364505"/>
            <a:chExt cx="1414829" cy="5797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978158" y="5364505"/>
              <a:ext cx="1414829" cy="5797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269276" y="5469700"/>
              <a:ext cx="764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Какао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588224" y="5720901"/>
            <a:ext cx="1582400" cy="585356"/>
            <a:chOff x="6413683" y="5345044"/>
            <a:chExt cx="1582400" cy="67624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413683" y="5345044"/>
              <a:ext cx="1582400" cy="676244"/>
              <a:chOff x="5065982" y="3429000"/>
              <a:chExt cx="1306218" cy="58477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grp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6843856" y="5435932"/>
              <a:ext cx="7697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Банан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Багетная рамка 45"/>
          <p:cNvSpPr/>
          <p:nvPr/>
        </p:nvSpPr>
        <p:spPr>
          <a:xfrm>
            <a:off x="6444208" y="5661248"/>
            <a:ext cx="1797323" cy="67172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Багетная рамка 47"/>
          <p:cNvSpPr/>
          <p:nvPr/>
        </p:nvSpPr>
        <p:spPr>
          <a:xfrm>
            <a:off x="3779912" y="5648752"/>
            <a:ext cx="1802897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Багетная рамка 46"/>
          <p:cNvSpPr/>
          <p:nvPr/>
        </p:nvSpPr>
        <p:spPr>
          <a:xfrm>
            <a:off x="1215760" y="5658733"/>
            <a:ext cx="1813572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rId8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1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236854" y="6176054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4355976" y="332656"/>
            <a:ext cx="4320480" cy="5843398"/>
            <a:chOff x="4355976" y="836712"/>
            <a:chExt cx="4176464" cy="5339342"/>
          </a:xfrm>
        </p:grpSpPr>
        <p:pic>
          <p:nvPicPr>
            <p:cNvPr id="6146" name="Picture 2" descr="http://copypast.ru/foto7/2294/samye_starye_derevja_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836712"/>
              <a:ext cx="4176464" cy="5339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7467405" y="3972824"/>
              <a:ext cx="769449" cy="1256376"/>
              <a:chOff x="7467405" y="3795722"/>
              <a:chExt cx="769449" cy="1256376"/>
            </a:xfrm>
          </p:grpSpPr>
          <p:pic>
            <p:nvPicPr>
              <p:cNvPr id="6148" name="Picture 4" descr="http://go3.imgsmail.ru/imgpreview?key=http%3A//cvetki.org/flowers/cupressus%5Fsempervirens.jpg&amp;mb=imgdb_preview_50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88" t="18529" r="15566"/>
              <a:stretch/>
            </p:blipFill>
            <p:spPr bwMode="auto">
              <a:xfrm>
                <a:off x="7467405" y="3795722"/>
                <a:ext cx="439148" cy="640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2" name="Picture 8" descr="http://go2.imgsmail.ru/imgpreview?key=http%3A//rhapsody.ru/images/photo/tuap/08.jpg&amp;mb=imgdb_preview_59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07" t="20274" r="50000" b="42495"/>
              <a:stretch/>
            </p:blipFill>
            <p:spPr bwMode="auto">
              <a:xfrm>
                <a:off x="7686752" y="4521226"/>
                <a:ext cx="550102" cy="530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8" name="Picture 4" descr="http://mtdata.ru/u25/photoD79B/20410698073-0/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16425" cy="58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5020778" y="2163771"/>
            <a:ext cx="3578029" cy="3629126"/>
            <a:chOff x="4521251" y="1052736"/>
            <a:chExt cx="3578029" cy="249628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521251" y="1052736"/>
              <a:ext cx="3578029" cy="249628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Диаметр мексиканского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кипариса 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составляет 42 метра, высота - 40 метров, вес - 600 тонн. 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Высота этого дерева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со смолистой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хвоей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, с кроной столпообразной формы достигает 50 метров, живёт кипарис от 2000 до 5000 лет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ru-RU" sz="1400" dirty="0"/>
                <a:t>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Древесина кипариса богата смолой и имеет чудесный запах. Она прочна и не гниёт. </a:t>
              </a: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Бу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- Мексика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агачы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әйләнәсе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42 м,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биеклеге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– 40м,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авырлыгы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– 600 тонн. 2000 -5000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мең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ел га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хәтле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яши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Сумалаласы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күп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бик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хуш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исле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Бик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чынык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эчерми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Умножение 41"/>
            <p:cNvSpPr/>
            <p:nvPr/>
          </p:nvSpPr>
          <p:spPr>
            <a:xfrm>
              <a:off x="7561302" y="3133021"/>
              <a:ext cx="381627" cy="347419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27959" y="10484"/>
            <a:ext cx="6374836" cy="2343604"/>
            <a:chOff x="731805" y="1556792"/>
            <a:chExt cx="7521059" cy="1630759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731805" y="1556792"/>
              <a:ext cx="7521059" cy="1630759"/>
              <a:chOff x="827584" y="404664"/>
              <a:chExt cx="7560840" cy="2609724"/>
            </a:xfrm>
          </p:grpSpPr>
          <p:sp>
            <p:nvSpPr>
              <p:cNvPr id="30" name="Горизонтальный свиток 29"/>
              <p:cNvSpPr/>
              <p:nvPr/>
            </p:nvSpPr>
            <p:spPr>
              <a:xfrm>
                <a:off x="827584" y="404664"/>
                <a:ext cx="7560840" cy="2609724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tt-RU" dirty="0" smtClean="0">
                  <a:solidFill>
                    <a:srgbClr val="8064A2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Умножение 30"/>
              <p:cNvSpPr/>
              <p:nvPr/>
            </p:nvSpPr>
            <p:spPr>
              <a:xfrm>
                <a:off x="7845492" y="2052171"/>
                <a:ext cx="464711" cy="552888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Прямоугольник 28"/>
            <p:cNvSpPr/>
            <p:nvPr/>
          </p:nvSpPr>
          <p:spPr>
            <a:xfrm>
              <a:off x="1241850" y="1905639"/>
              <a:ext cx="6867755" cy="835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t-RU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Бу </a:t>
              </a:r>
              <a:r>
                <a:rPr lang="tt-RU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агачларның кайсысы дөньяда иң юан диеп санала?</a:t>
              </a:r>
            </a:p>
            <a:p>
              <a:pPr algn="ctr"/>
              <a:endParaRPr lang="ru-RU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Какое из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этих деревьев считается самой толстой в мире?</a:t>
              </a:r>
            </a:p>
            <a:p>
              <a:endPara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99287" y="5979260"/>
            <a:ext cx="1582400" cy="584775"/>
            <a:chOff x="574316" y="5405546"/>
            <a:chExt cx="1582400" cy="676244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574316" y="5405546"/>
              <a:ext cx="1582400" cy="676244"/>
              <a:chOff x="5065982" y="3429000"/>
              <a:chExt cx="1306218" cy="58477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grp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3" name="Прямоугольник 42"/>
            <p:cNvSpPr/>
            <p:nvPr/>
          </p:nvSpPr>
          <p:spPr>
            <a:xfrm>
              <a:off x="867446" y="5556079"/>
              <a:ext cx="10082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Секвойя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Багетная рамка 31"/>
          <p:cNvSpPr/>
          <p:nvPr/>
        </p:nvSpPr>
        <p:spPr>
          <a:xfrm>
            <a:off x="467544" y="5904140"/>
            <a:ext cx="1797323" cy="671726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373509" y="5883666"/>
            <a:ext cx="1497375" cy="584775"/>
            <a:chOff x="4373509" y="5883666"/>
            <a:chExt cx="1497375" cy="584775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4373509" y="5883666"/>
              <a:ext cx="1497375" cy="584775"/>
              <a:chOff x="5065982" y="3429000"/>
              <a:chExt cx="1306218" cy="584775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5076056" y="3429000"/>
                <a:ext cx="1234210" cy="5797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5065982" y="3429000"/>
                <a:ext cx="130621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sz="3200" b="1" cap="none" spc="0" dirty="0">
                  <a:ln w="11430"/>
                  <a:solidFill>
                    <a:srgbClr val="FF66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4" name="Прямоугольник 43"/>
            <p:cNvSpPr/>
            <p:nvPr/>
          </p:nvSpPr>
          <p:spPr>
            <a:xfrm>
              <a:off x="4552934" y="6021288"/>
              <a:ext cx="10294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t-RU" dirty="0" smtClean="0">
                  <a:latin typeface="Times New Roman" pitchFamily="18" charset="0"/>
                  <a:cs typeface="Times New Roman" pitchFamily="18" charset="0"/>
                </a:rPr>
                <a:t>Кипарис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Багетная рамка 40"/>
          <p:cNvSpPr/>
          <p:nvPr/>
        </p:nvSpPr>
        <p:spPr>
          <a:xfrm>
            <a:off x="4355976" y="5821210"/>
            <a:ext cx="1813572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3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&amp;SHcy;&amp;acy;&amp;bcy;&amp;lcy;&amp;ocy;&amp;ncy; (&amp;fcy;&amp;ocy;&amp;ncy;) &amp;pcy;&amp;rcy;&amp;iecy;&amp;zcy;&amp;iecy;&amp;ncy;&amp;tcy;&amp;acy;&amp;tscy;&amp;icy;&amp;icy; &quot;&amp;Kcy;&amp;rcy;&amp;acy;&amp;scy;&amp;ncy;&amp;ycy;&amp;iecy; &amp;kcy;&amp;lcy;&amp;iecy;&amp;ncy;&amp;ocy;&amp;vcy;&amp;ycy;&amp;iecy; &amp;lcy;&amp;icy;&amp;scy;&amp;tcy;&amp;softcy;&amp;ya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367190"/>
            <a:ext cx="77048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</a:t>
            </a:r>
            <a:r>
              <a:rPr lang="en-US" sz="1050" dirty="0" smtClean="0">
                <a:hlinkClick r:id="rId3"/>
              </a:rPr>
              <a:t>im2-tub-ru.yandex.net/i?id=148844955-38-73&amp;n=21</a:t>
            </a:r>
            <a:r>
              <a:rPr lang="tt-RU" sz="1050" dirty="0" smtClean="0"/>
              <a:t>  бамбук</a:t>
            </a:r>
            <a:endParaRPr lang="ru-RU" sz="105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34152"/>
            <a:ext cx="8280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http://wiki.iteach.ru/images/e/e6/%D0%9A%D1%83%D0%B7%D0%BD%D0%B5%D1%86%D0%BE%D0%B2%D0%B0</a:t>
            </a:r>
            <a:r>
              <a:rPr lang="en-US" sz="1050" dirty="0" smtClean="0">
                <a:hlinkClick r:id="rId4"/>
              </a:rPr>
              <a:t>_</a:t>
            </a:r>
            <a:endParaRPr lang="tt-RU" sz="1050" dirty="0" smtClean="0">
              <a:hlinkClick r:id="rId4"/>
            </a:endParaRPr>
          </a:p>
          <a:p>
            <a:r>
              <a:rPr lang="en-US" sz="1050" dirty="0" smtClean="0">
                <a:hlinkClick r:id="rId4"/>
              </a:rPr>
              <a:t>%D0%B3%D1%80%D0%B8%D0%B1.jpg</a:t>
            </a:r>
            <a:r>
              <a:rPr lang="tt-RU" sz="1050" dirty="0" smtClean="0"/>
              <a:t>  гөмбә</a:t>
            </a:r>
            <a:endParaRPr lang="ru-RU" sz="10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3569" y="1556792"/>
            <a:ext cx="3456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5"/>
              </a:rPr>
              <a:t>http://galt-auto.ru/_</a:t>
            </a:r>
            <a:r>
              <a:rPr lang="en-US" sz="1050" dirty="0" smtClean="0">
                <a:hlinkClick r:id="rId5"/>
              </a:rPr>
              <a:t>ph/592/2/72928267.jpg</a:t>
            </a:r>
            <a:r>
              <a:rPr lang="tt-RU" sz="1050" dirty="0" smtClean="0"/>
              <a:t>  нарат</a:t>
            </a:r>
            <a:endParaRPr lang="ru-RU" sz="105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772816"/>
            <a:ext cx="8424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http://</a:t>
            </a:r>
            <a:r>
              <a:rPr lang="en-US" sz="1100" dirty="0" smtClean="0">
                <a:hlinkClick r:id="rId6"/>
              </a:rPr>
              <a:t>www.proshkolu.ru/content/media/pic/std/1000000/925000/924726-8732dbf51862d69f.jpg</a:t>
            </a:r>
            <a:r>
              <a:rPr lang="tt-RU" sz="1100" dirty="0" smtClean="0"/>
              <a:t>  караҗиләк</a:t>
            </a:r>
            <a:endParaRPr lang="ru-RU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83568" y="1988840"/>
            <a:ext cx="8136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7"/>
              </a:rPr>
              <a:t>http://</a:t>
            </a:r>
            <a:r>
              <a:rPr lang="en-US" sz="1050" dirty="0" smtClean="0">
                <a:hlinkClick r:id="rId7"/>
              </a:rPr>
              <a:t>img-fotki.yandex.ru/get/5305/117295698.8/0_8e826_39074caa_XL.jpg</a:t>
            </a:r>
            <a:r>
              <a:rPr lang="tt-RU" sz="1050" dirty="0" smtClean="0"/>
              <a:t>  виноград</a:t>
            </a:r>
            <a:endParaRPr lang="ru-RU" sz="10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83569" y="2204864"/>
            <a:ext cx="81369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8"/>
              </a:rPr>
              <a:t>http://</a:t>
            </a:r>
            <a:r>
              <a:rPr lang="en-US" sz="1050" dirty="0" smtClean="0">
                <a:hlinkClick r:id="rId8"/>
              </a:rPr>
              <a:t>forum.alpari.ru/attachment.php?attachmentid=119104&amp;stc=1&amp;d=1280831336</a:t>
            </a:r>
            <a:r>
              <a:rPr lang="ru-RU" sz="1050" dirty="0" smtClean="0"/>
              <a:t>  кура </a:t>
            </a:r>
            <a:r>
              <a:rPr lang="ru-RU" sz="1050" dirty="0" err="1" smtClean="0"/>
              <a:t>җиләге</a:t>
            </a:r>
            <a:endParaRPr lang="ru-RU" sz="105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3568" y="2420888"/>
            <a:ext cx="81369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9"/>
              </a:rPr>
              <a:t>http://</a:t>
            </a:r>
            <a:r>
              <a:rPr lang="en-US" sz="1050" dirty="0" smtClean="0">
                <a:hlinkClick r:id="rId9"/>
              </a:rPr>
              <a:t>900igr.net/datai/biologija/Biologija-Sotsvetija/0017-031-Biologija-Sotsvetija.png</a:t>
            </a:r>
            <a:r>
              <a:rPr lang="tt-RU" sz="1050" dirty="0" smtClean="0"/>
              <a:t>  ананас</a:t>
            </a:r>
            <a:endParaRPr lang="ru-RU" sz="105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83568" y="2636912"/>
            <a:ext cx="79928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0"/>
              </a:rPr>
              <a:t>http://</a:t>
            </a:r>
            <a:r>
              <a:rPr lang="en-US" sz="1050" dirty="0" smtClean="0">
                <a:hlinkClick r:id="rId10"/>
              </a:rPr>
              <a:t>www.anbg.gov.au/images/photo_cd/732131822178/049_2.jpg</a:t>
            </a:r>
            <a:r>
              <a:rPr lang="tt-RU" sz="1050" dirty="0" smtClean="0"/>
              <a:t>  карбыз</a:t>
            </a:r>
            <a:endParaRPr lang="ru-RU" sz="10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852936"/>
            <a:ext cx="79928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1"/>
              </a:rPr>
              <a:t>http://go2.imgsmail.ru/imgpreview?key=http%3A//</a:t>
            </a:r>
            <a:r>
              <a:rPr lang="en-US" sz="1050" dirty="0" smtClean="0">
                <a:hlinkClick r:id="rId11"/>
              </a:rPr>
              <a:t>atina.gorod.tomsk.ru/uploads/47343/1292732519/nature%5Frussia%5Fkurshskaya%5Fkosa%5F3.jpg&amp;mb=imgdb_preview_497</a:t>
            </a:r>
            <a:r>
              <a:rPr lang="tt-RU" sz="1050" dirty="0" smtClean="0"/>
              <a:t>  пеночка</a:t>
            </a:r>
            <a:endParaRPr lang="ru-RU" sz="10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212976"/>
            <a:ext cx="79208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2"/>
              </a:rPr>
              <a:t>http://</a:t>
            </a:r>
            <a:r>
              <a:rPr lang="en-US" sz="1050" dirty="0" smtClean="0">
                <a:hlinkClick r:id="rId12"/>
              </a:rPr>
              <a:t>900igr.net/datai/nasekomye-i-ptitsy/Ptitsy-lesa-1.files/0005-006-Drozd-chjornyj-drozd-rjabinnik.jpg</a:t>
            </a:r>
            <a:r>
              <a:rPr lang="tt-RU" sz="1050" dirty="0" smtClean="0"/>
              <a:t>  4 чыпчык</a:t>
            </a:r>
            <a:endParaRPr lang="ru-RU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429000"/>
            <a:ext cx="82089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3"/>
              </a:rPr>
              <a:t>http://</a:t>
            </a:r>
            <a:r>
              <a:rPr lang="en-US" sz="1050" dirty="0" smtClean="0">
                <a:hlinkClick r:id="rId13"/>
              </a:rPr>
              <a:t>raax.ru/wp-content/uploads/2010/08/straus.jpg</a:t>
            </a:r>
            <a:r>
              <a:rPr lang="tt-RU" sz="1050" dirty="0" smtClean="0"/>
              <a:t>  тәвә кошы</a:t>
            </a:r>
            <a:endParaRPr lang="ru-RU" sz="10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9" y="3645024"/>
            <a:ext cx="46440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4"/>
              </a:rPr>
              <a:t>http://</a:t>
            </a:r>
            <a:r>
              <a:rPr lang="en-US" sz="1050" dirty="0" smtClean="0">
                <a:hlinkClick r:id="rId14"/>
              </a:rPr>
              <a:t>nibler.ru/uploads/posts/2011-11/1320303411_1.jpeg</a:t>
            </a:r>
            <a:r>
              <a:rPr lang="tt-RU" sz="1050" dirty="0" smtClean="0"/>
              <a:t>  баобаб</a:t>
            </a:r>
            <a:endParaRPr lang="ru-RU" sz="105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3569" y="3861048"/>
            <a:ext cx="81369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5"/>
              </a:rPr>
              <a:t>http://go3.imgsmail.ru/imgpreview?key=http%3A//</a:t>
            </a:r>
            <a:r>
              <a:rPr lang="en-US" sz="1050" dirty="0" smtClean="0">
                <a:hlinkClick r:id="rId15"/>
              </a:rPr>
              <a:t>stat17.privet.ru/lr/0a0922844308dbbf6aeb2331719a4040&amp;mb=imgdb_preview_470</a:t>
            </a:r>
            <a:r>
              <a:rPr lang="tt-RU" sz="1050" dirty="0" smtClean="0"/>
              <a:t>  баобаб чәчәге</a:t>
            </a:r>
            <a:endParaRPr lang="ru-RU" sz="10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9" y="4149080"/>
            <a:ext cx="79928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6"/>
              </a:rPr>
              <a:t>http://go4.imgsmail.ru/imgpreview?key=http%3A//</a:t>
            </a:r>
            <a:r>
              <a:rPr lang="en-US" sz="1050" dirty="0" smtClean="0">
                <a:hlinkClick r:id="rId16"/>
              </a:rPr>
              <a:t>www.doctors.am/content/b/f5954d9588e35793a4ab7a6f7acab3f9.jpg&amp;mb=imgdb_preview_488</a:t>
            </a:r>
            <a:r>
              <a:rPr lang="tt-RU" sz="1050" dirty="0" smtClean="0"/>
              <a:t>  баобаб җимеше</a:t>
            </a:r>
            <a:endParaRPr lang="ru-RU" sz="10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9" y="4509120"/>
            <a:ext cx="79208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7"/>
              </a:rPr>
              <a:t>http://go4.imgsmail.ru/imgpreview?key=http%3A//photofeed.ru/wp-content/uploads/2011/11/5126008902%5F92fccf264b</a:t>
            </a:r>
            <a:r>
              <a:rPr lang="en-US" sz="1050" dirty="0" smtClean="0"/>
              <a:t>.</a:t>
            </a:r>
            <a:endParaRPr lang="tt-RU" sz="1050" dirty="0" smtClean="0"/>
          </a:p>
          <a:p>
            <a:r>
              <a:rPr lang="en-US" sz="1050" dirty="0" err="1" smtClean="0"/>
              <a:t>jpg&amp;mb</a:t>
            </a:r>
            <a:r>
              <a:rPr lang="en-US" sz="1050" dirty="0" smtClean="0"/>
              <a:t>=imgdb_preview_163</a:t>
            </a:r>
            <a:r>
              <a:rPr lang="tt-RU" sz="1050" dirty="0" smtClean="0"/>
              <a:t> имән чикләвеге</a:t>
            </a:r>
            <a:endParaRPr lang="ru-RU" sz="105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83569" y="4869160"/>
            <a:ext cx="78488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8"/>
              </a:rPr>
              <a:t>http://</a:t>
            </a:r>
            <a:r>
              <a:rPr lang="en-US" sz="1050" dirty="0" smtClean="0">
                <a:hlinkClick r:id="rId18"/>
              </a:rPr>
              <a:t>wallspaper.ru/uploads/gallery/main/21/295373154.jpg</a:t>
            </a:r>
            <a:r>
              <a:rPr lang="tt-RU" sz="1050" dirty="0" smtClean="0"/>
              <a:t>  имән</a:t>
            </a:r>
            <a:endParaRPr lang="ru-RU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2627784" y="188640"/>
            <a:ext cx="371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Кулланылган рәсемнәр сылтамасы 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569" y="5085184"/>
            <a:ext cx="78488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9"/>
              </a:rPr>
              <a:t>http://</a:t>
            </a:r>
            <a:r>
              <a:rPr lang="en-US" sz="1050" dirty="0" smtClean="0">
                <a:hlinkClick r:id="rId19"/>
              </a:rPr>
              <a:t>nsportal.ru/sites/default/files/2012/8/voprosy_k_viktorine_po_okruzhayushchemu_miru.doc</a:t>
            </a:r>
            <a:r>
              <a:rPr lang="tt-RU" sz="1050" dirty="0" smtClean="0"/>
              <a:t>  сораулар</a:t>
            </a: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3569" y="5301208"/>
            <a:ext cx="301717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20"/>
              </a:rPr>
              <a:t>http://</a:t>
            </a:r>
            <a:r>
              <a:rPr lang="en-US" sz="1050" dirty="0" smtClean="0">
                <a:hlinkClick r:id="rId20"/>
              </a:rPr>
              <a:t>nature.doublea.ru/pix/soroka07.jpg</a:t>
            </a:r>
            <a:r>
              <a:rPr lang="tt-RU" sz="1050" dirty="0" smtClean="0"/>
              <a:t>  саескан</a:t>
            </a:r>
            <a:endParaRPr lang="ru-RU" sz="10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5479340"/>
            <a:ext cx="804907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1"/>
              </a:rPr>
              <a:t>http://</a:t>
            </a:r>
            <a:r>
              <a:rPr lang="en-US" sz="1050" dirty="0" smtClean="0">
                <a:hlinkClick r:id="rId21"/>
              </a:rPr>
              <a:t>fotoparus.com/blog/wp-content/uploads/2009/12/2009_0415Carduelis_carduelis17262.jpg</a:t>
            </a:r>
            <a:r>
              <a:rPr lang="ru-RU" sz="1050" dirty="0" smtClean="0"/>
              <a:t>  щегол</a:t>
            </a:r>
            <a:endParaRPr lang="ru-RU" sz="105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83568" y="566124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22"/>
              </a:rPr>
              <a:t>http://</a:t>
            </a:r>
            <a:r>
              <a:rPr lang="en-US" sz="1050" dirty="0" smtClean="0">
                <a:hlinkClick r:id="rId22"/>
              </a:rPr>
              <a:t>xsunx.ru/data/media/21/induk-indushka.jpg</a:t>
            </a:r>
            <a:r>
              <a:rPr lang="ru-RU" sz="1050" dirty="0" smtClean="0"/>
              <a:t>  </a:t>
            </a:r>
            <a:r>
              <a:rPr lang="ru-RU" sz="1050" dirty="0" err="1" smtClean="0"/>
              <a:t>күркә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83569" y="5805264"/>
            <a:ext cx="66784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3"/>
              </a:rPr>
              <a:t>http://go1.imgsmail.ru/imgpreview?key=http%3A//</a:t>
            </a:r>
            <a:r>
              <a:rPr lang="en-US" sz="1050" dirty="0" smtClean="0">
                <a:hlinkClick r:id="rId23"/>
              </a:rPr>
              <a:t>900igr.net/datai/nasekomye-i-ptitsy/Ptitsy-utki.files/0019-018-Sinekrylyj-chirok.jpg&amp;mb=imgdb_preview_108</a:t>
            </a:r>
            <a:r>
              <a:rPr lang="ru-RU" sz="1050" dirty="0" smtClean="0"/>
              <a:t>  </a:t>
            </a:r>
            <a:r>
              <a:rPr lang="ru-RU" sz="1050" dirty="0" err="1" smtClean="0"/>
              <a:t>урдәк</a:t>
            </a:r>
            <a:endParaRPr lang="ru-RU" sz="105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83571" y="6093296"/>
            <a:ext cx="82089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4"/>
              </a:rPr>
              <a:t>http://go1.imgsmail.ru/imgpreview?key=http%3A//</a:t>
            </a:r>
            <a:r>
              <a:rPr lang="en-US" sz="1050" dirty="0" smtClean="0">
                <a:hlinkClick r:id="rId24"/>
              </a:rPr>
              <a:t>animalworld.com.ua/images/2010/August/Animals/Pelecanidae/Pelecanus%5Fconspicillatus%5F1.jpg&amp;mb=imgdb_preview_435</a:t>
            </a:r>
            <a:r>
              <a:rPr lang="tt-RU" sz="1050" dirty="0" smtClean="0"/>
              <a:t>  пеликан</a:t>
            </a:r>
            <a:endParaRPr lang="ru-RU" sz="105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83571" y="6453336"/>
            <a:ext cx="35573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25"/>
              </a:rPr>
              <a:t>http://</a:t>
            </a:r>
            <a:r>
              <a:rPr lang="en-US" sz="1050" dirty="0" smtClean="0">
                <a:hlinkClick r:id="rId25"/>
              </a:rPr>
              <a:t>sadsamslabo.ru/images/stories/112.jpg</a:t>
            </a:r>
            <a:r>
              <a:rPr lang="ru-RU" sz="1050" dirty="0" smtClean="0"/>
              <a:t>  клён (</a:t>
            </a:r>
            <a:r>
              <a:rPr lang="tt-RU" sz="1050" dirty="0" smtClean="0"/>
              <a:t>өрәңге</a:t>
            </a:r>
            <a:r>
              <a:rPr lang="ru-RU" sz="1050" dirty="0" smtClean="0"/>
              <a:t>)</a:t>
            </a:r>
            <a:endParaRPr lang="ru-RU" sz="1050" dirty="0"/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Управляющая кнопка: назад 27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домой 28">
            <a:hlinkClick r:id="rId26" action="ppaction://hlinksldjump" highlightClick="1"/>
          </p:cNvPr>
          <p:cNvSpPr/>
          <p:nvPr/>
        </p:nvSpPr>
        <p:spPr>
          <a:xfrm>
            <a:off x="8380870" y="6176054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0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&amp;SHcy;&amp;acy;&amp;bcy;&amp;lcy;&amp;ocy;&amp;ncy; (&amp;fcy;&amp;ocy;&amp;ncy;) &amp;pcy;&amp;rcy;&amp;iecy;&amp;zcy;&amp;iecy;&amp;ncy;&amp;tcy;&amp;acy;&amp;tscy;&amp;icy;&amp;icy; &quot;&amp;Kcy;&amp;rcy;&amp;acy;&amp;scy;&amp;ncy;&amp;ycy;&amp;iecy; &amp;kcy;&amp;lcy;&amp;iecy;&amp;ncy;&amp;ocy;&amp;vcy;&amp;ycy;&amp;iecy; &amp;lcy;&amp;icy;&amp;scy;&amp;tcy;&amp;softcy;&amp;ya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3189" y="772398"/>
            <a:ext cx="6368686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3"/>
              </a:rPr>
              <a:t>http://</a:t>
            </a:r>
            <a:r>
              <a:rPr lang="en-US" sz="1100" dirty="0" smtClean="0">
                <a:hlinkClick r:id="rId3"/>
              </a:rPr>
              <a:t>im3-tub-ru.yandex.net/i?id=104367531-00-73&amp;n=21</a:t>
            </a:r>
            <a:r>
              <a:rPr lang="ru-RU" sz="1100" dirty="0" smtClean="0"/>
              <a:t>  </a:t>
            </a:r>
            <a:r>
              <a:rPr lang="tt-RU" sz="1100" dirty="0" smtClean="0"/>
              <a:t>дөя</a:t>
            </a:r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5991" y="988422"/>
            <a:ext cx="8030324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4"/>
              </a:rPr>
              <a:t>http://</a:t>
            </a:r>
            <a:r>
              <a:rPr lang="en-US" sz="1100" dirty="0" smtClean="0">
                <a:hlinkClick r:id="rId4"/>
              </a:rPr>
              <a:t>www.photoshop.in.ua/index.php?option=com_datsogallery&amp;Itemid=34&amp;func=wmark&amp;mid=7134</a:t>
            </a:r>
            <a:r>
              <a:rPr lang="tt-RU" sz="1100" dirty="0" smtClean="0"/>
              <a:t>  бака</a:t>
            </a:r>
            <a:endParaRPr lang="ru-RU" sz="1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5991" y="1204446"/>
            <a:ext cx="745426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5"/>
              </a:rPr>
              <a:t>http://</a:t>
            </a:r>
            <a:r>
              <a:rPr lang="en-US" sz="1100" dirty="0" smtClean="0">
                <a:hlinkClick r:id="rId5"/>
              </a:rPr>
              <a:t>img.huyandex.com/FilesPics/huyandex/915/001/132.jpg</a:t>
            </a:r>
            <a:r>
              <a:rPr lang="tt-RU" sz="1100" dirty="0" smtClean="0"/>
              <a:t>  чукмарбаш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5991" y="1420470"/>
            <a:ext cx="7742292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6"/>
              </a:rPr>
              <a:t>http://</a:t>
            </a:r>
            <a:r>
              <a:rPr lang="en-US" sz="1100" dirty="0" smtClean="0">
                <a:hlinkClick r:id="rId6"/>
              </a:rPr>
              <a:t>storage2.peteava.ro/serve/thumbnail/120692/resize</a:t>
            </a:r>
            <a:r>
              <a:rPr lang="tt-RU" sz="1100" dirty="0" smtClean="0"/>
              <a:t>  ак аю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5991" y="1636494"/>
            <a:ext cx="6067852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7"/>
              </a:rPr>
              <a:t>http://</a:t>
            </a:r>
            <a:r>
              <a:rPr lang="en-US" sz="1100" dirty="0" smtClean="0">
                <a:hlinkClick r:id="rId7"/>
              </a:rPr>
              <a:t>s018.radikal.ru/i512/1201/2a/a78eccd19fbb.jpg</a:t>
            </a:r>
            <a:r>
              <a:rPr lang="tt-RU" sz="1100" dirty="0" smtClean="0"/>
              <a:t>  куян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5991" y="1852518"/>
            <a:ext cx="7166228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8"/>
              </a:rPr>
              <a:t>http://</a:t>
            </a:r>
            <a:r>
              <a:rPr lang="en-US" sz="1100" dirty="0" smtClean="0">
                <a:hlinkClick r:id="rId8"/>
              </a:rPr>
              <a:t>photoshablon.com/photo/640-50-1/8216_21816.jpg</a:t>
            </a:r>
            <a:r>
              <a:rPr lang="tt-RU" sz="1100" dirty="0" smtClean="0"/>
              <a:t>  җираф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5991" y="2068542"/>
            <a:ext cx="8030324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9"/>
              </a:rPr>
              <a:t>http://www.ourpmc.com/assets/images/medicina/travi/macheha/macheha(1).</a:t>
            </a:r>
            <a:r>
              <a:rPr lang="en-US" sz="1100" dirty="0" smtClean="0">
                <a:hlinkClick r:id="rId9"/>
              </a:rPr>
              <a:t>jpg</a:t>
            </a:r>
            <a:r>
              <a:rPr lang="tt-RU" sz="1100" dirty="0" smtClean="0"/>
              <a:t>  үги ана яфрагы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5991" y="2284566"/>
            <a:ext cx="7670284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0"/>
              </a:rPr>
              <a:t>http://</a:t>
            </a:r>
            <a:r>
              <a:rPr lang="en-US" sz="1100" dirty="0" smtClean="0">
                <a:hlinkClick r:id="rId10"/>
              </a:rPr>
              <a:t>heromantij.ru/travnik/image/valeriana.jpg</a:t>
            </a:r>
            <a:r>
              <a:rPr lang="tt-RU" sz="1100" dirty="0" smtClean="0"/>
              <a:t>  валериана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5991" y="2500590"/>
            <a:ext cx="4142966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1"/>
              </a:rPr>
              <a:t>http://ped-kopilka.ru</a:t>
            </a:r>
            <a:r>
              <a:rPr lang="en-US" sz="1100" dirty="0" smtClean="0">
                <a:hlinkClick r:id="rId11"/>
              </a:rPr>
              <a:t>/</a:t>
            </a:r>
            <a:r>
              <a:rPr lang="tt-RU" sz="1100" dirty="0" smtClean="0"/>
              <a:t>  викторина сораулары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5991" y="2731398"/>
            <a:ext cx="7742292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2"/>
              </a:rPr>
              <a:t>http://</a:t>
            </a:r>
            <a:r>
              <a:rPr lang="en-US" sz="1100" dirty="0" smtClean="0">
                <a:hlinkClick r:id="rId12"/>
              </a:rPr>
              <a:t>www.f1cd.ru/news/gadgets/2009/10/gadgets_167_1.jpg</a:t>
            </a:r>
            <a:r>
              <a:rPr lang="ru-RU" sz="1100" dirty="0" smtClean="0"/>
              <a:t>  бамбук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991" y="2947422"/>
            <a:ext cx="7648513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3"/>
              </a:rPr>
              <a:t>http://</a:t>
            </a:r>
            <a:r>
              <a:rPr lang="en-US" sz="1100" dirty="0" smtClean="0">
                <a:hlinkClick r:id="rId13"/>
              </a:rPr>
              <a:t>im5-tub-ru.yandex.net/i?id=94224706-59-73&amp;n=21</a:t>
            </a:r>
            <a:r>
              <a:rPr lang="ru-RU" sz="1100" dirty="0" smtClean="0"/>
              <a:t>  </a:t>
            </a:r>
            <a:r>
              <a:rPr lang="ru-RU" sz="1100" dirty="0" err="1" smtClean="0"/>
              <a:t>тилебәрән</a:t>
            </a:r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03189" y="3163446"/>
            <a:ext cx="753907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4"/>
              </a:rPr>
              <a:t>http://</a:t>
            </a:r>
            <a:r>
              <a:rPr lang="en-US" sz="1100" dirty="0" smtClean="0">
                <a:hlinkClick r:id="rId14"/>
              </a:rPr>
              <a:t>hobby-world.info/hobby/images/golub.jpg</a:t>
            </a:r>
            <a:r>
              <a:rPr lang="tt-RU" sz="1100" dirty="0" smtClean="0"/>
              <a:t>   күгәрчен</a:t>
            </a:r>
            <a:endParaRPr lang="ru-RU" sz="1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3189" y="556374"/>
            <a:ext cx="7467062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5"/>
              </a:rPr>
              <a:t>http://</a:t>
            </a:r>
            <a:r>
              <a:rPr lang="en-US" sz="1100" dirty="0" smtClean="0">
                <a:hlinkClick r:id="rId15"/>
              </a:rPr>
              <a:t>animalbox.ru/wp-content/uploads/2012/04/para_ping.jpg</a:t>
            </a:r>
            <a:r>
              <a:rPr lang="tt-RU" sz="1100" dirty="0" smtClean="0"/>
              <a:t>  пингвин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1419" y="340350"/>
            <a:ext cx="7950092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6"/>
              </a:rPr>
              <a:t>http://</a:t>
            </a:r>
            <a:r>
              <a:rPr lang="en-US" sz="1100" dirty="0" smtClean="0">
                <a:hlinkClick r:id="rId16"/>
              </a:rPr>
              <a:t>atlasprirodirossii.ru/wp-content/uploads/2012/02/Skvorets.jpg</a:t>
            </a:r>
            <a:r>
              <a:rPr lang="tt-RU" sz="1100" dirty="0" smtClean="0"/>
              <a:t> сыерчык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15991" y="3383995"/>
            <a:ext cx="8246348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7"/>
              </a:rPr>
              <a:t>http://go1.imgsmail.ru/imgpreview?key=http%3A//</a:t>
            </a:r>
            <a:r>
              <a:rPr lang="en-US" sz="1100" dirty="0" smtClean="0">
                <a:hlinkClick r:id="rId17"/>
              </a:rPr>
              <a:t>fermer02.ru/uploads/posts/2010-</a:t>
            </a:r>
            <a:r>
              <a:rPr lang="en-US" sz="1050" dirty="0" smtClean="0">
                <a:hlinkClick r:id="rId17"/>
              </a:rPr>
              <a:t>01/1263206127%5F125506%5Fp1020004</a:t>
            </a:r>
            <a:r>
              <a:rPr lang="en-US" sz="1100" dirty="0" smtClean="0">
                <a:hlinkClick r:id="rId17"/>
              </a:rPr>
              <a:t>.jpg&amp;mb=imgdb_preview_8</a:t>
            </a:r>
            <a:r>
              <a:rPr lang="tt-RU" sz="1100" dirty="0" smtClean="0"/>
              <a:t>  каз</a:t>
            </a:r>
            <a:endParaRPr lang="ru-RU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3427" y="3774812"/>
            <a:ext cx="8064896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8"/>
              </a:rPr>
              <a:t>http://go1.imgsmail.ru/imgpreview?key=http%3A//</a:t>
            </a:r>
            <a:r>
              <a:rPr lang="en-US" sz="1100" dirty="0" smtClean="0">
                <a:hlinkClick r:id="rId18"/>
              </a:rPr>
              <a:t>www.yasniy-den.ru/wp-content/uploads/2012/02/lebedi14</a:t>
            </a:r>
            <a:r>
              <a:rPr lang="en-US" sz="1100" dirty="0" smtClean="0"/>
              <a:t>.jpg&amp;mb=imgdb</a:t>
            </a:r>
            <a:endParaRPr lang="tt-RU" sz="1100" dirty="0" smtClean="0"/>
          </a:p>
          <a:p>
            <a:r>
              <a:rPr lang="en-US" sz="1100" dirty="0" smtClean="0"/>
              <a:t>_preview_158</a:t>
            </a:r>
            <a:r>
              <a:rPr lang="tt-RU" sz="1100" dirty="0" smtClean="0"/>
              <a:t>  аккош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53427" y="4134852"/>
            <a:ext cx="8064896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19"/>
              </a:rPr>
              <a:t>http://go4.imgsmail.ru/imgpreview?key=http%3A//</a:t>
            </a:r>
            <a:r>
              <a:rPr lang="en-US" sz="1100" dirty="0" smtClean="0">
                <a:hlinkClick r:id="rId19"/>
              </a:rPr>
              <a:t>ianimal.ru/wp-content/uploads/2011/06/australian-pelican05.jpg&amp;mb=imgdb_preview_494</a:t>
            </a:r>
            <a:r>
              <a:rPr lang="tt-RU" sz="1100" dirty="0" smtClean="0"/>
              <a:t>  пеликан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53427" y="4532203"/>
            <a:ext cx="4547945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20"/>
              </a:rPr>
              <a:t>http://prezentacii.com/shablony-powerpoint</a:t>
            </a:r>
            <a:r>
              <a:rPr lang="en-US" sz="1100" dirty="0" smtClean="0">
                <a:hlinkClick r:id="rId20"/>
              </a:rPr>
              <a:t>/</a:t>
            </a:r>
            <a:r>
              <a:rPr lang="tt-RU" sz="1100" dirty="0" smtClean="0"/>
              <a:t>  слайд фоны</a:t>
            </a:r>
            <a:endParaRPr lang="ru-RU" sz="11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3427" y="4782924"/>
            <a:ext cx="8211061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21"/>
              </a:rPr>
              <a:t>http://go2.imgsmail.ru/imgpreview?key=http%3A//</a:t>
            </a:r>
            <a:r>
              <a:rPr lang="en-US" sz="1100" dirty="0" smtClean="0">
                <a:hlinkClick r:id="rId21"/>
              </a:rPr>
              <a:t>www.parkfoto.ru/wp-content/uploads/2009/05/blue-white-green-dscf2798.jpg&amp;mb=imgdb_preview_419</a:t>
            </a:r>
            <a:r>
              <a:rPr lang="tt-RU" sz="1100" dirty="0" smtClean="0"/>
              <a:t>  каен</a:t>
            </a:r>
            <a:endParaRPr lang="ru-RU" sz="11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53427" y="5175919"/>
            <a:ext cx="8064896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22"/>
              </a:rPr>
              <a:t>http://</a:t>
            </a:r>
            <a:r>
              <a:rPr lang="en-US" sz="1100" dirty="0" smtClean="0">
                <a:hlinkClick r:id="rId22"/>
              </a:rPr>
              <a:t>fonwall.ru/user-content/uploads/wall/o/35/klen_derevo_pole_osen_trava_8.jp</a:t>
            </a:r>
            <a:r>
              <a:rPr lang="tt-RU" sz="1100" dirty="0" smtClean="0">
                <a:hlinkClick r:id="rId22"/>
              </a:rPr>
              <a:t>    өрәңге</a:t>
            </a:r>
            <a:r>
              <a:rPr lang="tt-RU" sz="1100" dirty="0" smtClean="0"/>
              <a:t>  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53427" y="5391943"/>
            <a:ext cx="792088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23"/>
              </a:rPr>
              <a:t>http://</a:t>
            </a:r>
            <a:r>
              <a:rPr lang="en-US" sz="1100" dirty="0" smtClean="0">
                <a:hlinkClick r:id="rId23"/>
              </a:rPr>
              <a:t>tipslife.ru/uploads/posts/2011-09/1316265645_0_2f5d9_2aae4c37_XL.jpg</a:t>
            </a:r>
            <a:r>
              <a:rPr lang="tt-RU" sz="1100" dirty="0" smtClean="0"/>
              <a:t>  миләш</a:t>
            </a:r>
            <a:endParaRPr lang="ru-RU" sz="11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53427" y="5677802"/>
            <a:ext cx="792088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100" dirty="0">
                <a:hlinkClick r:id="rId24"/>
              </a:rPr>
              <a:t>http://</a:t>
            </a:r>
            <a:r>
              <a:rPr lang="en-US" sz="1100" dirty="0" smtClean="0">
                <a:hlinkClick r:id="rId24"/>
              </a:rPr>
              <a:t>stat17.privet.ru/lr/09241f37ffa71e8d76fe4301f3f40c27</a:t>
            </a:r>
            <a:r>
              <a:rPr lang="tt-RU" sz="1100" dirty="0" smtClean="0"/>
              <a:t>  усак</a:t>
            </a:r>
            <a:endParaRPr lang="ru-RU" sz="11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53427" y="5947107"/>
            <a:ext cx="54250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25"/>
              </a:rPr>
              <a:t>http://</a:t>
            </a:r>
            <a:r>
              <a:rPr lang="en-US" sz="1100" dirty="0" smtClean="0">
                <a:hlinkClick r:id="rId25"/>
              </a:rPr>
              <a:t>lifeglobe.net/media/entry/3984/1a.jpg</a:t>
            </a:r>
            <a:r>
              <a:rPr lang="tt-RU" sz="1100" dirty="0" smtClean="0"/>
              <a:t>  эвкалипт</a:t>
            </a:r>
            <a:endParaRPr lang="ru-RU" sz="11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0134" y="617633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hlinkClick r:id="rId26"/>
              </a:rPr>
              <a:t>http://</a:t>
            </a:r>
            <a:r>
              <a:rPr lang="en-US" sz="1100" dirty="0" smtClean="0">
                <a:hlinkClick r:id="rId26"/>
              </a:rPr>
              <a:t>www.nexvorat.ru/images/stories/cacao.jpg</a:t>
            </a:r>
            <a:r>
              <a:rPr lang="tt-RU" sz="1100" dirty="0" smtClean="0"/>
              <a:t>  какао</a:t>
            </a:r>
            <a:endParaRPr lang="ru-RU" sz="11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0134" y="6382489"/>
            <a:ext cx="72482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7"/>
              </a:rPr>
              <a:t>http://</a:t>
            </a:r>
            <a:r>
              <a:rPr lang="en-US" sz="1050" dirty="0" smtClean="0">
                <a:hlinkClick r:id="rId27"/>
              </a:rPr>
              <a:t>900igr.net/datas/stikhi/Gde-obedal-vorobej.files/0008-008-S-ZHURAVLEM-poel-pshena.jpg</a:t>
            </a:r>
            <a:r>
              <a:rPr lang="ru-RU" sz="1050" dirty="0" smtClean="0"/>
              <a:t>  </a:t>
            </a:r>
            <a:r>
              <a:rPr lang="ru-RU" sz="1050" dirty="0" err="1" smtClean="0"/>
              <a:t>торна</a:t>
            </a:r>
            <a:endParaRPr lang="ru-RU" sz="1050" dirty="0"/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домой 29">
            <a:hlinkClick r:id="rId28" action="ppaction://hlinksldjump" highlightClick="1"/>
          </p:cNvPr>
          <p:cNvSpPr/>
          <p:nvPr/>
        </p:nvSpPr>
        <p:spPr>
          <a:xfrm>
            <a:off x="8380870" y="6176054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3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0" descr="&amp;SHcy;&amp;acy;&amp;bcy;&amp;lcy;&amp;ocy;&amp;ncy; (&amp;fcy;&amp;ocy;&amp;ncy;) &amp;pcy;&amp;rcy;&amp;iecy;&amp;zcy;&amp;iecy;&amp;ncy;&amp;tcy;&amp;acy;&amp;tscy;&amp;icy;&amp;icy; &quot;&amp;Kcy;&amp;rcy;&amp;acy;&amp;scy;&amp;ncy;&amp;ycy;&amp;iecy; &amp;kcy;&amp;lcy;&amp;iecy;&amp;ncy;&amp;ocy;&amp;vcy;&amp;ycy;&amp;iecy; &amp;lcy;&amp;icy;&amp;scy;&amp;tcy;&amp;softcy;&amp;ya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585" y="692696"/>
            <a:ext cx="7956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</a:t>
            </a:r>
            <a:r>
              <a:rPr lang="en-US" sz="1050" dirty="0" smtClean="0">
                <a:hlinkClick r:id="rId3"/>
              </a:rPr>
              <a:t>malahov-plus.com/main/trav1/1261-krapiva-dvudomnaja.html</a:t>
            </a:r>
            <a:r>
              <a:rPr lang="ru-RU" sz="1050" dirty="0" smtClean="0"/>
              <a:t>  </a:t>
            </a:r>
            <a:r>
              <a:rPr lang="ru-RU" sz="1050" dirty="0" err="1" smtClean="0"/>
              <a:t>кычыткан</a:t>
            </a:r>
            <a:endParaRPr lang="ru-RU" sz="105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405" y="1556792"/>
            <a:ext cx="82918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http://leelik.com/</a:t>
            </a:r>
            <a:r>
              <a:rPr lang="en-US" sz="1050" dirty="0" err="1">
                <a:hlinkClick r:id="rId4"/>
              </a:rPr>
              <a:t>exp_change</a:t>
            </a:r>
            <a:r>
              <a:rPr lang="en-US" sz="1050" dirty="0">
                <a:hlinkClick r:id="rId4"/>
              </a:rPr>
              <a:t>/print:page,1,808-lekarstva-pod-nogami-i-eshhjo-koe-chto....</a:t>
            </a:r>
            <a:r>
              <a:rPr lang="en-US" sz="1050" dirty="0" smtClean="0">
                <a:hlinkClick r:id="rId4"/>
              </a:rPr>
              <a:t>html</a:t>
            </a:r>
            <a:r>
              <a:rPr lang="tt-RU" sz="1050" dirty="0" smtClean="0"/>
              <a:t>  үги ана яфрагы</a:t>
            </a:r>
            <a:endParaRPr lang="ru-RU" sz="10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4353" y="2204864"/>
            <a:ext cx="74168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5"/>
              </a:rPr>
              <a:t>http://</a:t>
            </a:r>
            <a:r>
              <a:rPr lang="en-US" sz="1050" dirty="0" smtClean="0">
                <a:hlinkClick r:id="rId5"/>
              </a:rPr>
              <a:t>vteplicax.ru/2011/sad-i-ogorod/ne-prostoj-lopuh.html</a:t>
            </a:r>
            <a:r>
              <a:rPr lang="ru-RU" sz="1050" dirty="0" smtClean="0"/>
              <a:t>  </a:t>
            </a:r>
            <a:r>
              <a:rPr lang="tt-RU" sz="1050" dirty="0" smtClean="0"/>
              <a:t>әрекмән</a:t>
            </a:r>
            <a:endParaRPr lang="ru-RU" sz="10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36912"/>
            <a:ext cx="21291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6"/>
              </a:rPr>
              <a:t>http://</a:t>
            </a:r>
            <a:r>
              <a:rPr lang="en-US" sz="1050" dirty="0" smtClean="0">
                <a:hlinkClick r:id="rId6"/>
              </a:rPr>
              <a:t>art-see.ru/833.jpg</a:t>
            </a:r>
            <a:r>
              <a:rPr lang="ru-RU" sz="1050" dirty="0" smtClean="0"/>
              <a:t>  ромашка</a:t>
            </a:r>
            <a:endParaRPr lang="ru-RU" sz="10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3412" y="1988840"/>
            <a:ext cx="81041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7"/>
              </a:rPr>
              <a:t>http://</a:t>
            </a:r>
            <a:r>
              <a:rPr lang="en-US" sz="1050" dirty="0" smtClean="0">
                <a:hlinkClick r:id="rId7"/>
              </a:rPr>
              <a:t>flower.onego.ru/other/campanul/en_4279.jpg</a:t>
            </a:r>
            <a:r>
              <a:rPr lang="ru-RU" sz="1050" dirty="0" smtClean="0"/>
              <a:t>  колокольчик</a:t>
            </a:r>
            <a:endParaRPr lang="ru-RU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405" y="1124744"/>
            <a:ext cx="84140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8"/>
              </a:rPr>
              <a:t>http://</a:t>
            </a:r>
            <a:r>
              <a:rPr lang="en-US" sz="1050" dirty="0" smtClean="0">
                <a:hlinkClick r:id="rId8"/>
              </a:rPr>
              <a:t>garden.flowtime.ru/93-samye-populyarnye-zabluzhdeniya-gribnikov.html</a:t>
            </a:r>
            <a:r>
              <a:rPr lang="tt-RU" sz="1050" dirty="0" smtClean="0"/>
              <a:t>  гөмбә</a:t>
            </a:r>
            <a:endParaRPr lang="ru-RU" sz="10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6585" y="476672"/>
            <a:ext cx="76513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9"/>
              </a:rPr>
              <a:t>http://amamam.ru/sbor-i-zagotovka-zemlyaniki-i-klubniki</a:t>
            </a:r>
            <a:r>
              <a:rPr lang="en-US" sz="1050" dirty="0" smtClean="0">
                <a:hlinkClick r:id="rId9"/>
              </a:rPr>
              <a:t>/</a:t>
            </a:r>
            <a:r>
              <a:rPr lang="tt-RU" sz="1050" dirty="0" smtClean="0"/>
              <a:t>  суган</a:t>
            </a:r>
            <a:endParaRPr lang="ru-RU" sz="10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6585" y="908720"/>
            <a:ext cx="81904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9"/>
              </a:rPr>
              <a:t>http://amamam.ru/sbor-i-zagotovka-zemlyaniki-i-klubniki</a:t>
            </a:r>
            <a:r>
              <a:rPr lang="en-US" sz="1050" dirty="0" smtClean="0">
                <a:hlinkClick r:id="rId9"/>
              </a:rPr>
              <a:t>/</a:t>
            </a:r>
            <a:r>
              <a:rPr lang="tt-RU" sz="1050" dirty="0" smtClean="0"/>
              <a:t>  җиләк</a:t>
            </a:r>
            <a:endParaRPr lang="ru-RU" sz="10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5831" y="2420888"/>
            <a:ext cx="84883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8"/>
              </a:rPr>
              <a:t>http://</a:t>
            </a:r>
            <a:r>
              <a:rPr lang="en-US" sz="1050" dirty="0" smtClean="0">
                <a:hlinkClick r:id="rId8"/>
              </a:rPr>
              <a:t>garden.flowtime.ru/93-samye-populyarnye-zabluzhdeniya-gribnikov.html</a:t>
            </a:r>
            <a:r>
              <a:rPr lang="tt-RU" sz="1050" dirty="0" smtClean="0"/>
              <a:t>  урманда гөмбә</a:t>
            </a: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7724" y="2852936"/>
            <a:ext cx="84358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0"/>
              </a:rPr>
              <a:t>http://</a:t>
            </a:r>
            <a:r>
              <a:rPr lang="en-US" sz="1050" dirty="0" smtClean="0">
                <a:hlinkClick r:id="rId10"/>
              </a:rPr>
              <a:t>www.bolshoyvopros.ru/files/users/images/1c/45/1c455f2e301aba8fbd33c63d0148e6e2.jpg</a:t>
            </a:r>
            <a:r>
              <a:rPr lang="tt-RU" sz="1050" dirty="0" smtClean="0">
                <a:hlinkClick r:id="rId10"/>
              </a:rPr>
              <a:t>черһ</a:t>
            </a:r>
            <a:r>
              <a:rPr lang="tt-RU" sz="1050" dirty="0" smtClean="0"/>
              <a:t>  муха</a:t>
            </a:r>
            <a:endParaRPr lang="ru-RU" sz="10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6585" y="243040"/>
            <a:ext cx="8424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1"/>
              </a:rPr>
              <a:t>http://</a:t>
            </a:r>
            <a:r>
              <a:rPr lang="en-US" sz="1050" dirty="0" smtClean="0">
                <a:hlinkClick r:id="rId11"/>
              </a:rPr>
              <a:t>www.fazenda-online.ru/uploads/posts/2010-09/1285159390_ribes-aureum4.jpg</a:t>
            </a:r>
            <a:r>
              <a:rPr lang="tt-RU" sz="1050" dirty="0" smtClean="0"/>
              <a:t>  карлыган</a:t>
            </a:r>
            <a:endParaRPr lang="ru-RU" sz="10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2405" y="1772816"/>
            <a:ext cx="87849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2"/>
              </a:rPr>
              <a:t>http://</a:t>
            </a:r>
            <a:r>
              <a:rPr lang="en-US" sz="1050" dirty="0" smtClean="0">
                <a:hlinkClick r:id="rId12"/>
              </a:rPr>
              <a:t>fermer02.ru/uploads/posts/2012-03/1331540570_galandskaya.jpg</a:t>
            </a:r>
            <a:r>
              <a:rPr lang="ru-RU" sz="1050" dirty="0" smtClean="0"/>
              <a:t>  </a:t>
            </a:r>
            <a:r>
              <a:rPr lang="ru-RU" sz="1050" dirty="0" err="1" smtClean="0"/>
              <a:t>куян</a:t>
            </a:r>
            <a:endParaRPr lang="ru-RU" sz="10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340768"/>
            <a:ext cx="84969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3"/>
              </a:rPr>
              <a:t>http://</a:t>
            </a:r>
            <a:r>
              <a:rPr lang="en-US" sz="1050" dirty="0" smtClean="0">
                <a:hlinkClick r:id="rId13"/>
              </a:rPr>
              <a:t>biodiesel-ua.com/blog/wp-content/uploads/2011/05/sheep1.jpg</a:t>
            </a:r>
            <a:r>
              <a:rPr lang="ru-RU" sz="1050" dirty="0" smtClean="0"/>
              <a:t>  </a:t>
            </a:r>
            <a:r>
              <a:rPr lang="ru-RU" sz="1050" dirty="0" err="1" smtClean="0"/>
              <a:t>сарык</a:t>
            </a:r>
            <a:r>
              <a:rPr lang="ru-RU" sz="1050" dirty="0" smtClean="0"/>
              <a:t>, </a:t>
            </a:r>
            <a:r>
              <a:rPr lang="ru-RU" sz="1050" dirty="0" err="1" smtClean="0"/>
              <a:t>сыер</a:t>
            </a:r>
            <a:endParaRPr lang="ru-RU" sz="105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46585" y="116632"/>
            <a:ext cx="0" cy="65527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70045" y="3068960"/>
            <a:ext cx="66064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4"/>
              </a:rPr>
              <a:t>http://</a:t>
            </a:r>
            <a:r>
              <a:rPr lang="en-US" sz="1050" dirty="0" smtClean="0">
                <a:hlinkClick r:id="rId14"/>
              </a:rPr>
              <a:t>photosoyuz.ru/preview/600x600-p2owd7/mi/9vr2my/600x600,fs-potapov-04,11,042.jpg?eg4yovn7</a:t>
            </a:r>
            <a:r>
              <a:rPr lang="ru-RU" sz="1050" dirty="0" smtClean="0"/>
              <a:t>  морж</a:t>
            </a:r>
            <a:endParaRPr lang="ru-RU" sz="105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70045" y="328498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15"/>
              </a:rPr>
              <a:t>http://</a:t>
            </a:r>
            <a:r>
              <a:rPr lang="en-US" sz="1050" dirty="0" smtClean="0">
                <a:hlinkClick r:id="rId15"/>
              </a:rPr>
              <a:t>botsad-spb.com/images/orangerees/p6gal2-b.jpg</a:t>
            </a:r>
            <a:r>
              <a:rPr lang="tt-RU" sz="1050" dirty="0" smtClean="0"/>
              <a:t>  папоротник</a:t>
            </a:r>
            <a:endParaRPr lang="ru-RU" sz="10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4974" y="350100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16"/>
              </a:rPr>
              <a:t>http://</a:t>
            </a:r>
            <a:r>
              <a:rPr lang="en-US" sz="1050" dirty="0" smtClean="0">
                <a:hlinkClick r:id="rId16"/>
              </a:rPr>
              <a:t>dic.academic.ru/pictures/enc_colier/ph07347.jpg</a:t>
            </a:r>
            <a:r>
              <a:rPr lang="tt-RU" sz="1050" dirty="0" smtClean="0"/>
              <a:t>  папирус</a:t>
            </a:r>
            <a:endParaRPr lang="ru-RU" sz="105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64974" y="3933056"/>
            <a:ext cx="66441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7"/>
              </a:rPr>
              <a:t>http://</a:t>
            </a:r>
            <a:r>
              <a:rPr lang="en-US" sz="1050" dirty="0" smtClean="0">
                <a:hlinkClick r:id="rId17"/>
              </a:rPr>
              <a:t>bocearov.ru/images/stories/glavnai/photo_1338.jpg</a:t>
            </a:r>
            <a:r>
              <a:rPr lang="tt-RU" sz="1050" dirty="0" smtClean="0"/>
              <a:t>  еңжвика (кара бөрлегән)</a:t>
            </a:r>
            <a:endParaRPr lang="ru-RU" sz="105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77416" y="3717032"/>
            <a:ext cx="555157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18"/>
              </a:rPr>
              <a:t>http://</a:t>
            </a:r>
            <a:r>
              <a:rPr lang="en-US" sz="1050" dirty="0" smtClean="0">
                <a:hlinkClick r:id="rId18"/>
              </a:rPr>
              <a:t>mir-yagod.ru/wp-content/uploads/2011/11/busina-vonuchaia.jpg</a:t>
            </a:r>
            <a:r>
              <a:rPr lang="tt-RU" sz="1050" dirty="0" smtClean="0"/>
              <a:t>  бузина (аю баланы)</a:t>
            </a:r>
            <a:endParaRPr lang="ru-RU" sz="105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77416" y="414908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19"/>
              </a:rPr>
              <a:t>http://</a:t>
            </a:r>
            <a:r>
              <a:rPr lang="en-US" sz="1050" dirty="0" smtClean="0">
                <a:hlinkClick r:id="rId19"/>
              </a:rPr>
              <a:t>younapitki.ru/wp-content/uploads/2013/02/108-1.jpg</a:t>
            </a:r>
            <a:r>
              <a:rPr lang="tt-RU" sz="1050" dirty="0" smtClean="0"/>
              <a:t>  черника</a:t>
            </a:r>
            <a:endParaRPr lang="ru-RU" sz="105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64974" y="4365104"/>
            <a:ext cx="74339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0"/>
              </a:rPr>
              <a:t>http://farming.by/wp-content/uploads/2012/06/%</a:t>
            </a:r>
            <a:r>
              <a:rPr lang="en-US" sz="1050" dirty="0" smtClean="0">
                <a:hlinkClick r:id="rId20"/>
              </a:rPr>
              <a:t>D0%92%D0%B5%D0%BD%D1%82%D0%B0.jpg</a:t>
            </a:r>
            <a:r>
              <a:rPr lang="tt-RU" sz="1050" dirty="0" smtClean="0"/>
              <a:t>  җир җиләге</a:t>
            </a:r>
            <a:endParaRPr lang="ru-RU" sz="105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0045" y="458112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21"/>
              </a:rPr>
              <a:t>http://</a:t>
            </a:r>
            <a:r>
              <a:rPr lang="en-US" sz="1050" dirty="0" smtClean="0">
                <a:hlinkClick r:id="rId21"/>
              </a:rPr>
              <a:t>www.uzhniy.ru/upload/catalog/listva/Prunus-cerasus-3.jpg</a:t>
            </a:r>
            <a:r>
              <a:rPr lang="tt-RU" sz="1050" dirty="0" smtClean="0"/>
              <a:t>  чия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71735" y="4797152"/>
            <a:ext cx="646246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2"/>
              </a:rPr>
              <a:t>http://</a:t>
            </a:r>
            <a:r>
              <a:rPr lang="en-US" sz="1050" dirty="0" smtClean="0">
                <a:hlinkClick r:id="rId22"/>
              </a:rPr>
              <a:t>900igr.net/datas/eda/JAgody-8.files/0019-019-Brusnika.jpg</a:t>
            </a:r>
            <a:r>
              <a:rPr lang="tt-RU" sz="1050" dirty="0" smtClean="0"/>
              <a:t>  брусника(нарат җиләге)</a:t>
            </a:r>
            <a:endParaRPr lang="ru-RU" sz="105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77416" y="501317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23"/>
              </a:rPr>
              <a:t>http://</a:t>
            </a:r>
            <a:r>
              <a:rPr lang="en-US" sz="1050" dirty="0" smtClean="0">
                <a:hlinkClick r:id="rId23"/>
              </a:rPr>
              <a:t>stomatlife.ru/sites/default/files/field/image/yagody_kaliny.jpg</a:t>
            </a:r>
            <a:r>
              <a:rPr lang="tt-RU" sz="1050" dirty="0" smtClean="0"/>
              <a:t>  балан</a:t>
            </a:r>
            <a:endParaRPr lang="ru-RU" sz="105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5229200"/>
            <a:ext cx="65344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4"/>
              </a:rPr>
              <a:t>http://</a:t>
            </a:r>
            <a:r>
              <a:rPr lang="en-US" sz="1050" dirty="0" smtClean="0">
                <a:hlinkClick r:id="rId24"/>
              </a:rPr>
              <a:t>www.1000listnik.ru/uploads/posts/2010-07/1278256663_ryabina_005.jpg</a:t>
            </a:r>
            <a:r>
              <a:rPr lang="tt-RU" sz="1050" dirty="0" smtClean="0"/>
              <a:t>  миләш</a:t>
            </a:r>
            <a:endParaRPr lang="ru-RU" sz="105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77416" y="544522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25"/>
              </a:rPr>
              <a:t>http://</a:t>
            </a:r>
            <a:r>
              <a:rPr lang="en-US" sz="1050" dirty="0" smtClean="0">
                <a:hlinkClick r:id="rId25"/>
              </a:rPr>
              <a:t>i4.otzovik.com/2011/07/02/94083/img/1883143.jpg</a:t>
            </a:r>
            <a:r>
              <a:rPr lang="tt-RU" sz="1050" dirty="0" smtClean="0"/>
              <a:t>  киви</a:t>
            </a:r>
            <a:endParaRPr lang="ru-RU" sz="105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60715" y="5661248"/>
            <a:ext cx="57423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6"/>
              </a:rPr>
              <a:t>http://</a:t>
            </a:r>
            <a:r>
              <a:rPr lang="en-US" sz="1050" dirty="0" smtClean="0">
                <a:hlinkClick r:id="rId26"/>
              </a:rPr>
              <a:t>radisada.ru/uploads/posts/2011-02/1298884132_1284628090_melon1.jpg</a:t>
            </a:r>
            <a:r>
              <a:rPr lang="tt-RU" sz="1050" dirty="0" smtClean="0"/>
              <a:t>  кавын</a:t>
            </a:r>
            <a:endParaRPr lang="ru-RU" sz="105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71735" y="587727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27"/>
              </a:rPr>
              <a:t>http://</a:t>
            </a:r>
            <a:r>
              <a:rPr lang="en-US" sz="1050" dirty="0" smtClean="0">
                <a:hlinkClick r:id="rId27"/>
              </a:rPr>
              <a:t>www.floraprice.ru/v2/wp-content/uploads/2009/01/213.jpg</a:t>
            </a:r>
            <a:r>
              <a:rPr lang="tt-RU" sz="1050" dirty="0" smtClean="0"/>
              <a:t>  кабак</a:t>
            </a:r>
            <a:endParaRPr lang="ru-RU" sz="105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7416" y="645333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28"/>
              </a:rPr>
              <a:t>http://</a:t>
            </a:r>
            <a:r>
              <a:rPr lang="en-US" sz="1050" dirty="0" smtClean="0">
                <a:hlinkClick r:id="rId28"/>
              </a:rPr>
              <a:t>givotnie.com/wp-content/uploads/2012/02/strigi_1.jpg</a:t>
            </a:r>
            <a:r>
              <a:rPr lang="tt-RU" sz="1050" dirty="0" smtClean="0"/>
              <a:t>  ласточка</a:t>
            </a:r>
            <a:endParaRPr lang="ru-RU" sz="105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60715" y="6093296"/>
            <a:ext cx="80968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9"/>
              </a:rPr>
              <a:t>http://go1.imgsmail.ru/imgpreview?key=http%3A//</a:t>
            </a:r>
            <a:r>
              <a:rPr lang="en-US" sz="1050" dirty="0" smtClean="0">
                <a:hlinkClick r:id="rId29"/>
              </a:rPr>
              <a:t>usiter.com/uploads/20110416/pticy%2Bdjtel%2B82949723482.jpg&amp;mb=imgdb_preview_267</a:t>
            </a:r>
            <a:r>
              <a:rPr lang="tt-RU" sz="1050" dirty="0" smtClean="0"/>
              <a:t>  тукран</a:t>
            </a:r>
            <a:endParaRPr lang="ru-RU" sz="1050" dirty="0"/>
          </a:p>
        </p:txBody>
      </p:sp>
      <p:sp>
        <p:nvSpPr>
          <p:cNvPr id="33" name="Управляющая кнопка: далее 32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назад 33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домой 34">
            <a:hlinkClick r:id="rId30" action="ppaction://hlinksldjump" highlightClick="1"/>
          </p:cNvPr>
          <p:cNvSpPr/>
          <p:nvPr/>
        </p:nvSpPr>
        <p:spPr>
          <a:xfrm>
            <a:off x="8380870" y="6176054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2" descr="задумался"/>
          <p:cNvPicPr>
            <a:picLocks noChangeAspect="1" noChangeArrowheads="1" noCrop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65" y="3410709"/>
            <a:ext cx="585462" cy="48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3427512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Җылы якка китәләр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979240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Җир астында оя ясыйлар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427512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979240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http://www.photoshop.in.ua/index.php?option=com_datsogallery&amp;Itemid=34&amp;func=wmark&amp;mid=713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10105" r="7229" b="9181"/>
          <a:stretch/>
        </p:blipFill>
        <p:spPr bwMode="auto">
          <a:xfrm>
            <a:off x="971600" y="1248859"/>
            <a:ext cx="7276585" cy="419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24757" y="260648"/>
            <a:ext cx="6518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Бакалар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ничек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кышлыйлар</a:t>
            </a:r>
            <a:r>
              <a:rPr lang="tt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10121" y="908720"/>
            <a:ext cx="2571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зимуют лягушки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5875784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 </a:t>
            </a:r>
            <a:r>
              <a:rPr lang="tt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астындагы ләмгә качалар</a:t>
            </a:r>
          </a:p>
          <a:p>
            <a:pPr algn="ctr"/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5875784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7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0.00017 -0.1138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9" grpId="1" animBg="1"/>
      <p:bldP spid="10" grpId="0" animBg="1"/>
      <p:bldP spid="16" grpId="0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6163816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Пингвин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683568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6163816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83568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45030" y="908720"/>
            <a:ext cx="3701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Назови хозяина полярного края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04463" y="260648"/>
            <a:ext cx="6358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Поляр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ягының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хуҗасын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әйт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3419872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 аю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3419872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6" descr="http://photosoyuz.ru/preview/600x600-p2owd7/mi/9vr2my/600x600,fs-potapov-04,11,042.jpg?eg4yovn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r="16818"/>
          <a:stretch/>
        </p:blipFill>
        <p:spPr bwMode="auto">
          <a:xfrm>
            <a:off x="611560" y="1556792"/>
            <a:ext cx="2448272" cy="37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asik.ru/images/penguin_92/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r="21174"/>
          <a:stretch/>
        </p:blipFill>
        <p:spPr bwMode="auto">
          <a:xfrm>
            <a:off x="6005785" y="1570430"/>
            <a:ext cx="2526655" cy="377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torage2.peteava.ro/serve/thumbnail/120692/resiz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4" r="6465"/>
          <a:stretch/>
        </p:blipFill>
        <p:spPr bwMode="auto">
          <a:xfrm>
            <a:off x="3203848" y="1557526"/>
            <a:ext cx="2671936" cy="378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1561" y="1546839"/>
            <a:ext cx="7992887" cy="3819474"/>
            <a:chOff x="611561" y="1546839"/>
            <a:chExt cx="7992887" cy="3819474"/>
          </a:xfrm>
        </p:grpSpPr>
        <p:pic>
          <p:nvPicPr>
            <p:cNvPr id="3078" name="Picture 6" descr="http://artleo.com/large/201105/296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6" r="31468"/>
            <a:stretch/>
          </p:blipFill>
          <p:spPr bwMode="auto">
            <a:xfrm>
              <a:off x="611561" y="1546839"/>
              <a:ext cx="2448272" cy="379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http://www.izhzoo.ru/uploads/posts/2012-08/1345826702_bears.jpe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9" t="16975" r="51334"/>
            <a:stretch/>
          </p:blipFill>
          <p:spPr bwMode="auto">
            <a:xfrm>
              <a:off x="6012160" y="1570430"/>
              <a:ext cx="2592288" cy="3795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04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9" grpId="1" animBg="1"/>
      <p:bldP spid="10" grpId="0" animBg="1"/>
      <p:bldP spid="16" grpId="0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76290" y="908720"/>
            <a:ext cx="5011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этого  животного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зубы растут всю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жизнь.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t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3355504" y="5617521"/>
            <a:ext cx="2368624" cy="532337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Сыер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5875784" y="5617521"/>
            <a:ext cx="2368624" cy="532337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Сарык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355504" y="5589240"/>
            <a:ext cx="2368624" cy="56442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5875784" y="5589240"/>
            <a:ext cx="2368624" cy="56442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188640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хайванны</a:t>
            </a:r>
            <a:r>
              <a:rPr lang="tt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ң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тешләре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гөмер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буе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үсә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859767" y="5621328"/>
            <a:ext cx="2368624" cy="532337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Йорт куяны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867070" y="5589240"/>
            <a:ext cx="2368624" cy="564425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http://s018.radikal.ru/i512/1201/2a/a78eccd19fb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9" r="3093"/>
          <a:stretch/>
        </p:blipFill>
        <p:spPr bwMode="auto">
          <a:xfrm>
            <a:off x="611560" y="1556792"/>
            <a:ext cx="2616831" cy="3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agro-ukraine.com/imgs/board/2/122822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r="20211"/>
          <a:stretch/>
        </p:blipFill>
        <p:spPr bwMode="auto">
          <a:xfrm>
            <a:off x="3296614" y="1556792"/>
            <a:ext cx="2579170" cy="39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biodiesel-ua.com/blog/wp-content/uploads/2011/05/sheep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930488" y="1556792"/>
            <a:ext cx="2598175" cy="3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275856" y="1556792"/>
            <a:ext cx="5328592" cy="3930723"/>
            <a:chOff x="3275856" y="1556792"/>
            <a:chExt cx="5328592" cy="3930723"/>
          </a:xfrm>
        </p:grpSpPr>
        <p:pic>
          <p:nvPicPr>
            <p:cNvPr id="2050" name="Picture 2" descr="http://fermer02.ru/uploads/posts/2012-03/1331540570_galandskay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2" t="5725" r="9518" b="8541"/>
            <a:stretch/>
          </p:blipFill>
          <p:spPr bwMode="auto">
            <a:xfrm>
              <a:off x="3275856" y="1556792"/>
              <a:ext cx="2599928" cy="3930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murana.ru/_pics/353/rabbit-facts-photos-27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2" t="14901" r="19559" b="5725"/>
            <a:stretch/>
          </p:blipFill>
          <p:spPr bwMode="auto">
            <a:xfrm>
              <a:off x="5930488" y="1556793"/>
              <a:ext cx="2673960" cy="39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263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9" grpId="0" animBg="1"/>
      <p:bldP spid="9" grpId="1" animBg="1"/>
      <p:bldP spid="10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3427512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Еланга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979240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Балыкка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427512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979240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8407" y="908720"/>
            <a:ext cx="5274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кого превращаются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будущем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головастики?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://img.huyandex.com/FilesPics/huyandex/915/001/1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 bwMode="auto">
          <a:xfrm>
            <a:off x="971601" y="1412776"/>
            <a:ext cx="7272808" cy="40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photoshop.in.ua/index.php?option=com_datsogallery&amp;Itemid=34&amp;func=wmark&amp;mid=713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10105" r="7229" b="9181"/>
          <a:stretch/>
        </p:blipFill>
        <p:spPr bwMode="auto">
          <a:xfrm>
            <a:off x="971600" y="1248859"/>
            <a:ext cx="7276585" cy="419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14707" y="188640"/>
            <a:ext cx="6938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Чукмарбаш үскәч нәрсәгә әйләнә?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5875784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t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Бакага</a:t>
            </a:r>
            <a:endParaRPr lang="tt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5875784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0.00017 -0.1138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9" grpId="1" animBg="1"/>
      <p:bldP spid="10" grpId="0" animBg="1"/>
      <p:bldP spid="16" grpId="0"/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5875784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Арткы аяклары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979240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Алгы аяклары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5875784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979240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://photoshablon.com/photo/640-50-1/8216_21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84776" cy="41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59093" y="140439"/>
            <a:ext cx="73222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Җирафның кайсы аяклары озынрак-</a:t>
            </a:r>
          </a:p>
          <a:p>
            <a:pPr algn="ctr"/>
            <a:r>
              <a:rPr lang="tt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алдагысы мы, арттагысы мы?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15616" y="126876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Какие ноги у жирафа длиннее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передние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или задние?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3419872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Бертигез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3419872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98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1941 L 0.00434 -0.107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3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9" grpId="1" animBg="1"/>
      <p:bldP spid="10" grpId="0" animBg="1"/>
      <p:bldP spid="16" grpId="0"/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Hcy;&amp;acy;&amp;bcy;&amp;lcy;&amp;ocy;&amp;ncy; (&amp;fcy;&amp;ocy;&amp;ncy;) &amp;pcy;&amp;rcy;&amp;iecy;&amp;zcy;&amp;iecy;&amp;ncy;&amp;tcy;&amp;acy;&amp;tscy;&amp;icy;&amp;icy; &quot;&amp;Ucy;&amp;ncy;&amp;icy;&amp;vcy;&amp;iecy;&amp;rcy;&amp;scy;&amp;acy;&amp;lcy;&amp;softcy;&amp;ncy;&amp;ycy;&amp;jcy;&quot;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08862" y="6248062"/>
            <a:ext cx="439602" cy="42129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агетная рамка 11"/>
          <p:cNvSpPr/>
          <p:nvPr/>
        </p:nvSpPr>
        <p:spPr>
          <a:xfrm>
            <a:off x="5875784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Әрекмән</a:t>
            </a:r>
          </a:p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(лопух)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979240" y="5483019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Кычыткан</a:t>
            </a:r>
          </a:p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(крапива)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5875784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Уйла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979240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Ялгыш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236296" y="6353386"/>
            <a:ext cx="504056" cy="210649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6650767" y="6353386"/>
            <a:ext cx="504056" cy="210649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6" descr="http://malahov-plus.com/uploads/posts/2010-04/1271735380_1244295753_krapdvu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7508"/>
            <a:ext cx="2304256" cy="38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3320687" y="1556792"/>
            <a:ext cx="2448272" cy="3804727"/>
            <a:chOff x="188435" y="1035106"/>
            <a:chExt cx="3303445" cy="3552825"/>
          </a:xfrm>
        </p:grpSpPr>
        <p:pic>
          <p:nvPicPr>
            <p:cNvPr id="20" name="Picture 10" descr="http://leelik.com/uploads/posts/3-cd0f6362441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35" y="1035106"/>
              <a:ext cx="3303445" cy="355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://www.ourpmc.com/assets/images/medicina/travi/macheha/macheha(1)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6" t="30658" r="25090" b="45928"/>
            <a:stretch/>
          </p:blipFill>
          <p:spPr bwMode="auto">
            <a:xfrm>
              <a:off x="2914937" y="3651760"/>
              <a:ext cx="576943" cy="936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http://vteplicax.ru/wp-content/uploads/2011/10/lopu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85" y="1557508"/>
            <a:ext cx="2433078" cy="38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95537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Кайсы үсемлек җәрәхәтләрне дәвалый?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908720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Какое растение используется для лечения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мелких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ран, ушибов,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ссадин?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3419872" y="5498465"/>
            <a:ext cx="2368624" cy="666839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Үги ана яфрагы</a:t>
            </a:r>
          </a:p>
          <a:p>
            <a:pPr algn="ctr"/>
            <a:r>
              <a:rPr lang="tt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(мать-и-мачеха)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3419872" y="5445224"/>
            <a:ext cx="2368624" cy="704634"/>
          </a:xfrm>
          <a:prstGeom prst="bevel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rgbClr val="DA08BC"/>
                </a:solidFill>
                <a:latin typeface="Times New Roman" pitchFamily="18" charset="0"/>
                <a:cs typeface="Times New Roman" pitchFamily="18" charset="0"/>
              </a:rPr>
              <a:t>Дөрес</a:t>
            </a:r>
            <a:endParaRPr lang="ru-RU" sz="2400" dirty="0">
              <a:solidFill>
                <a:srgbClr val="DA08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27583" y="1556791"/>
            <a:ext cx="7618108" cy="3834815"/>
            <a:chOff x="827583" y="1556791"/>
            <a:chExt cx="7618108" cy="3834815"/>
          </a:xfrm>
        </p:grpSpPr>
        <p:pic>
          <p:nvPicPr>
            <p:cNvPr id="8196" name="Picture 4" descr="http://www.ourpmc.com/assets/images/medicina/travi/macheha/macheha%281%2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403" y="1556791"/>
              <a:ext cx="2592288" cy="3834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planeta-trav.ru/wp-content/uploads/2012/04/mat-i-macheha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3" y="1556791"/>
              <a:ext cx="2376265" cy="380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10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0.00017 -0.1138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9" grpId="1" animBg="1"/>
      <p:bldP spid="10" grpId="0" animBg="1"/>
      <p:bldP spid="16" grpId="0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1868</Words>
  <Application>Microsoft Office PowerPoint</Application>
  <PresentationFormat>Экран (4:3)</PresentationFormat>
  <Paragraphs>491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</dc:creator>
  <cp:lastModifiedBy>Пользователь Windows</cp:lastModifiedBy>
  <cp:revision>207</cp:revision>
  <dcterms:created xsi:type="dcterms:W3CDTF">2013-06-23T12:44:46Z</dcterms:created>
  <dcterms:modified xsi:type="dcterms:W3CDTF">2021-02-20T05:55:40Z</dcterms:modified>
</cp:coreProperties>
</file>